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256" r:id="rId2"/>
    <p:sldId id="257" r:id="rId3"/>
    <p:sldId id="258" r:id="rId4"/>
    <p:sldId id="259" r:id="rId5"/>
    <p:sldId id="261" r:id="rId6"/>
    <p:sldId id="276" r:id="rId7"/>
    <p:sldId id="274" r:id="rId8"/>
    <p:sldId id="277" r:id="rId9"/>
    <p:sldId id="262" r:id="rId10"/>
    <p:sldId id="278" r:id="rId11"/>
    <p:sldId id="264" r:id="rId12"/>
    <p:sldId id="260" r:id="rId13"/>
    <p:sldId id="265" r:id="rId14"/>
    <p:sldId id="266" r:id="rId15"/>
    <p:sldId id="275" r:id="rId16"/>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52"/>
    <p:restoredTop sz="94789"/>
  </p:normalViewPr>
  <p:slideViewPr>
    <p:cSldViewPr snapToGrid="0">
      <p:cViewPr>
        <p:scale>
          <a:sx n="150" d="100"/>
          <a:sy n="150" d="100"/>
        </p:scale>
        <p:origin x="392"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A4D383-E482-854D-A513-1DAC12613023}" type="datetimeFigureOut">
              <a:rPr kumimoji="1" lang="zh-CN" altLang="en-US" smtClean="0"/>
              <a:t>2024/6/7</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C6CCCD-F339-144C-A7D8-6F36C91CB670}" type="slidenum">
              <a:rPr kumimoji="1" lang="zh-CN" altLang="en-US" smtClean="0"/>
              <a:t>‹#›</a:t>
            </a:fld>
            <a:endParaRPr kumimoji="1" lang="zh-CN" altLang="en-US"/>
          </a:p>
        </p:txBody>
      </p:sp>
    </p:spTree>
    <p:extLst>
      <p:ext uri="{BB962C8B-B14F-4D97-AF65-F5344CB8AC3E}">
        <p14:creationId xmlns:p14="http://schemas.microsoft.com/office/powerpoint/2010/main" val="2616315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8AC6CCCD-F339-144C-A7D8-6F36C91CB670}" type="slidenum">
              <a:rPr kumimoji="1" lang="zh-CN" altLang="en-US" smtClean="0"/>
              <a:t>4</a:t>
            </a:fld>
            <a:endParaRPr kumimoji="1" lang="zh-CN" altLang="en-US"/>
          </a:p>
        </p:txBody>
      </p:sp>
    </p:spTree>
    <p:extLst>
      <p:ext uri="{BB962C8B-B14F-4D97-AF65-F5344CB8AC3E}">
        <p14:creationId xmlns:p14="http://schemas.microsoft.com/office/powerpoint/2010/main" val="1613490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19.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52.png"/><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pn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20.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19.png"/><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9.png"/><Relationship Id="rId7"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0" y="0"/>
            <a:ext cx="9144000" cy="5143500"/>
          </a:xfrm>
          <a:prstGeom prst="rect">
            <a:avLst/>
          </a:prstGeom>
        </p:spPr>
      </p:pic>
      <p:pic>
        <p:nvPicPr>
          <p:cNvPr id="2" name="图片 1"/>
          <p:cNvPicPr>
            <a:picLocks noChangeAspect="1"/>
          </p:cNvPicPr>
          <p:nvPr/>
        </p:nvPicPr>
        <p:blipFill>
          <a:blip r:embed="rId3"/>
          <a:stretch>
            <a:fillRect/>
          </a:stretch>
        </p:blipFill>
        <p:spPr>
          <a:xfrm flipH="1">
            <a:off x="-2101813" y="-66724"/>
            <a:ext cx="11297072" cy="5480520"/>
          </a:xfrm>
          <a:prstGeom prst="rect">
            <a:avLst/>
          </a:prstGeom>
        </p:spPr>
      </p:pic>
      <p:pic>
        <p:nvPicPr>
          <p:cNvPr id="3" name="图片 2"/>
          <p:cNvPicPr>
            <a:picLocks noChangeAspect="1"/>
          </p:cNvPicPr>
          <p:nvPr/>
        </p:nvPicPr>
        <p:blipFill>
          <a:blip r:embed="rId4"/>
          <a:stretch>
            <a:fillRect/>
          </a:stretch>
        </p:blipFill>
        <p:spPr>
          <a:xfrm>
            <a:off x="-116072" y="-133498"/>
            <a:ext cx="9421843" cy="5469912"/>
          </a:xfrm>
          <a:prstGeom prst="rect">
            <a:avLst/>
          </a:prstGeom>
        </p:spPr>
      </p:pic>
      <p:pic>
        <p:nvPicPr>
          <p:cNvPr id="4" name="图片 3"/>
          <p:cNvPicPr>
            <a:picLocks noChangeAspect="1"/>
          </p:cNvPicPr>
          <p:nvPr/>
        </p:nvPicPr>
        <p:blipFill>
          <a:blip r:embed="rId5"/>
          <a:stretch>
            <a:fillRect/>
          </a:stretch>
        </p:blipFill>
        <p:spPr>
          <a:xfrm>
            <a:off x="7878882" y="323835"/>
            <a:ext cx="639106" cy="426120"/>
          </a:xfrm>
          <a:prstGeom prst="rect">
            <a:avLst/>
          </a:prstGeom>
        </p:spPr>
      </p:pic>
      <p:sp>
        <p:nvSpPr>
          <p:cNvPr id="11" name="文本框 10">
            <a:extLst>
              <a:ext uri="{FF2B5EF4-FFF2-40B4-BE49-F238E27FC236}">
                <a16:creationId xmlns:a16="http://schemas.microsoft.com/office/drawing/2014/main" id="{04D46DE0-CF36-D986-B907-089143C49B65}"/>
              </a:ext>
            </a:extLst>
          </p:cNvPr>
          <p:cNvSpPr txBox="1"/>
          <p:nvPr/>
        </p:nvSpPr>
        <p:spPr>
          <a:xfrm>
            <a:off x="2867514" y="1149149"/>
            <a:ext cx="5707624" cy="1720151"/>
          </a:xfrm>
          <a:prstGeom prst="rect">
            <a:avLst/>
          </a:prstGeom>
          <a:noFill/>
        </p:spPr>
        <p:txBody>
          <a:bodyPr wrap="square">
            <a:spAutoFit/>
          </a:bodyPr>
          <a:lstStyle/>
          <a:p>
            <a:pPr marL="0" indent="0">
              <a:lnSpc>
                <a:spcPts val="6561"/>
              </a:lnSpc>
              <a:buNone/>
            </a:pPr>
            <a:r>
              <a:rPr lang="en-US" altLang="zh-CN" sz="4400" dirty="0" err="1">
                <a:solidFill>
                  <a:schemeClr val="bg1"/>
                </a:solidFill>
                <a:latin typeface="lianmengqiyilushuaizhengruiheit" panose="02000509000000000000" pitchFamily="49" charset="-122"/>
                <a:ea typeface="lianmengqiyilushuaizhengruiheit" panose="02000509000000000000" pitchFamily="49" charset="-122"/>
                <a:cs typeface="Alibaba PuHuiTi H" pitchFamily="18" charset="-122"/>
              </a:rPr>
              <a:t>上海市孝爱</a:t>
            </a:r>
            <a:endParaRPr lang="en-US" altLang="zh-CN" sz="4400" dirty="0">
              <a:solidFill>
                <a:schemeClr val="bg1"/>
              </a:solidFill>
              <a:latin typeface="lianmengqiyilushuaizhengruiheit" panose="02000509000000000000" pitchFamily="49" charset="-122"/>
              <a:ea typeface="lianmengqiyilushuaizhengruiheit" panose="02000509000000000000" pitchFamily="49" charset="-122"/>
              <a:cs typeface="Alibaba PuHuiTi H" pitchFamily="18" charset="-122"/>
            </a:endParaRPr>
          </a:p>
          <a:p>
            <a:pPr marL="0" indent="0">
              <a:lnSpc>
                <a:spcPts val="6561"/>
              </a:lnSpc>
              <a:buNone/>
            </a:pPr>
            <a:r>
              <a:rPr lang="en-US" altLang="zh-CN" sz="4400" dirty="0" err="1">
                <a:solidFill>
                  <a:schemeClr val="bg1"/>
                </a:solidFill>
                <a:latin typeface="lianmengqiyilushuaizhengruiheit" panose="02000509000000000000" pitchFamily="49" charset="-122"/>
                <a:ea typeface="lianmengqiyilushuaizhengruiheit" panose="02000509000000000000" pitchFamily="49" charset="-122"/>
                <a:cs typeface="Alibaba PuHuiTi H" pitchFamily="18" charset="-122"/>
              </a:rPr>
              <a:t>社区居家养老服务社</a:t>
            </a:r>
            <a:endParaRPr lang="en-US" altLang="zh-CN" sz="4400" dirty="0">
              <a:solidFill>
                <a:schemeClr val="bg1"/>
              </a:solidFill>
              <a:latin typeface="lianmengqiyilushuaizhengruiheit" panose="02000509000000000000" pitchFamily="49" charset="-122"/>
              <a:ea typeface="lianmengqiyilushuaizhengruiheit" panose="02000509000000000000" pitchFamily="49" charset="-122"/>
              <a:cs typeface="Alibaba PuHuiTi H" pitchFamily="18" charset="-122"/>
            </a:endParaRPr>
          </a:p>
        </p:txBody>
      </p:sp>
      <p:sp>
        <p:nvSpPr>
          <p:cNvPr id="13" name="矩形 12">
            <a:extLst>
              <a:ext uri="{FF2B5EF4-FFF2-40B4-BE49-F238E27FC236}">
                <a16:creationId xmlns:a16="http://schemas.microsoft.com/office/drawing/2014/main" id="{0ED70DFE-2165-E4ED-2B68-463D41E98E6D}"/>
              </a:ext>
            </a:extLst>
          </p:cNvPr>
          <p:cNvSpPr/>
          <p:nvPr/>
        </p:nvSpPr>
        <p:spPr>
          <a:xfrm>
            <a:off x="2867514" y="2996091"/>
            <a:ext cx="1238250" cy="36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文本框 13">
            <a:extLst>
              <a:ext uri="{FF2B5EF4-FFF2-40B4-BE49-F238E27FC236}">
                <a16:creationId xmlns:a16="http://schemas.microsoft.com/office/drawing/2014/main" id="{CF0016F6-1690-7191-4C31-E6E3B6E4BE90}"/>
              </a:ext>
            </a:extLst>
          </p:cNvPr>
          <p:cNvSpPr txBox="1"/>
          <p:nvPr/>
        </p:nvSpPr>
        <p:spPr>
          <a:xfrm rot="21195618">
            <a:off x="4228504" y="3743948"/>
            <a:ext cx="3650378" cy="310761"/>
          </a:xfrm>
          <a:prstGeom prst="rect">
            <a:avLst/>
          </a:prstGeom>
        </p:spPr>
        <p:txBody>
          <a:bodyPr anchor="ctr">
            <a:scene3d>
              <a:camera prst="legacyObliqueTopLeft">
                <a:rot lat="0" lon="0" rev="0"/>
              </a:camera>
              <a:lightRig rig="legacyFlat1" dir="tl"/>
            </a:scene3d>
          </a:bodyPr>
          <a:lstStyle/>
          <a:p>
            <a:pPr>
              <a:lnSpc>
                <a:spcPct val="123899"/>
              </a:lnSpc>
            </a:pPr>
            <a:r>
              <a:rPr lang="zh-CN" altLang="en-US" kern="100" dirty="0">
                <a:solidFill>
                  <a:schemeClr val="bg1"/>
                </a:solidFill>
                <a:latin typeface="Xingkai SC Light" panose="02010600040101010101" pitchFamily="2" charset="-122"/>
                <a:ea typeface="Xingkai SC Light" panose="02010600040101010101" pitchFamily="2" charset="-122"/>
              </a:rPr>
              <a:t>创造</a:t>
            </a:r>
            <a:endParaRPr lang="en-US" altLang="zh-CN" kern="100" dirty="0">
              <a:solidFill>
                <a:schemeClr val="bg1"/>
              </a:solidFill>
              <a:latin typeface="Xingkai SC Light" panose="02010600040101010101" pitchFamily="2" charset="-122"/>
              <a:ea typeface="Xingkai SC Light" panose="02010600040101010101" pitchFamily="2" charset="-122"/>
            </a:endParaRPr>
          </a:p>
          <a:p>
            <a:pPr>
              <a:lnSpc>
                <a:spcPct val="123899"/>
              </a:lnSpc>
            </a:pPr>
            <a:r>
              <a:rPr lang="zh-CN" altLang="en-US" kern="100" dirty="0">
                <a:solidFill>
                  <a:schemeClr val="bg1"/>
                </a:solidFill>
                <a:latin typeface="Xingkai SC Light" panose="02010600040101010101" pitchFamily="2" charset="-122"/>
                <a:ea typeface="Xingkai SC Light" panose="02010600040101010101" pitchFamily="2" charset="-122"/>
              </a:rPr>
              <a:t>    </a:t>
            </a:r>
            <a:r>
              <a:rPr lang="zh-CN" altLang="en-US" sz="2400" kern="100" dirty="0">
                <a:solidFill>
                  <a:schemeClr val="bg1"/>
                </a:solidFill>
                <a:latin typeface="Xingkai SC Light" panose="02010600040101010101" pitchFamily="2" charset="-122"/>
                <a:ea typeface="Xingkai SC Light" panose="02010600040101010101" pitchFamily="2" charset="-122"/>
              </a:rPr>
              <a:t>专业、温暖、愉悦</a:t>
            </a:r>
            <a:endParaRPr lang="en-US" altLang="zh-CN" sz="2400" kern="100" dirty="0">
              <a:solidFill>
                <a:schemeClr val="bg1"/>
              </a:solidFill>
              <a:latin typeface="Xingkai SC Light" panose="02010600040101010101" pitchFamily="2" charset="-122"/>
              <a:ea typeface="Xingkai SC Light" panose="02010600040101010101" pitchFamily="2" charset="-122"/>
            </a:endParaRPr>
          </a:p>
          <a:p>
            <a:pPr>
              <a:lnSpc>
                <a:spcPct val="123899"/>
              </a:lnSpc>
            </a:pPr>
            <a:r>
              <a:rPr lang="zh-CN" altLang="en-US" kern="100" dirty="0">
                <a:solidFill>
                  <a:schemeClr val="bg1"/>
                </a:solidFill>
                <a:latin typeface="Xingkai SC Light" panose="02010600040101010101" pitchFamily="2" charset="-122"/>
                <a:ea typeface="Xingkai SC Light" panose="02010600040101010101" pitchFamily="2" charset="-122"/>
              </a:rPr>
              <a:t>                   的养老生活</a:t>
            </a:r>
            <a:endParaRPr lang="en-US" altLang="zh-CN" sz="1400" kern="100" dirty="0">
              <a:solidFill>
                <a:schemeClr val="bg1"/>
              </a:solidFill>
              <a:latin typeface="Xingkai SC Light" panose="02010600040101010101" pitchFamily="2" charset="-122"/>
              <a:ea typeface="Xingkai SC Light" panose="02010600040101010101" pitchFamily="2" charset="-122"/>
            </a:endParaRPr>
          </a:p>
          <a:p>
            <a:pPr algn="l">
              <a:lnSpc>
                <a:spcPct val="123899"/>
              </a:lnSpc>
            </a:pPr>
            <a:endParaRPr sz="800" kern="100" spc="0" dirty="0">
              <a:solidFill>
                <a:schemeClr val="bg1"/>
              </a:solidFill>
              <a:latin typeface="Xingkai SC Light" panose="02010600040101010101" pitchFamily="2" charset="-122"/>
              <a:ea typeface="Xingkai SC Light" panose="02010600040101010101" pitchFamily="2" charset="-122"/>
            </a:endParaRPr>
          </a:p>
        </p:txBody>
      </p:sp>
      <p:sp>
        <p:nvSpPr>
          <p:cNvPr id="15" name="弧 14">
            <a:extLst>
              <a:ext uri="{FF2B5EF4-FFF2-40B4-BE49-F238E27FC236}">
                <a16:creationId xmlns:a16="http://schemas.microsoft.com/office/drawing/2014/main" id="{29CD96ED-54E7-8DA8-5B15-45C8A1BCC1A2}"/>
              </a:ext>
            </a:extLst>
          </p:cNvPr>
          <p:cNvSpPr/>
          <p:nvPr/>
        </p:nvSpPr>
        <p:spPr>
          <a:xfrm rot="20595849">
            <a:off x="5629275" y="4406483"/>
            <a:ext cx="2724150" cy="737018"/>
          </a:xfrm>
          <a:prstGeom prst="arc">
            <a:avLst>
              <a:gd name="adj1" fmla="val 12334376"/>
              <a:gd name="adj2" fmla="val 21197246"/>
            </a:avLst>
          </a:prstGeom>
          <a:no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0" y="0"/>
            <a:ext cx="9144000" cy="5143500"/>
          </a:xfrm>
          <a:prstGeom prst="rect">
            <a:avLst/>
          </a:prstGeom>
        </p:spPr>
      </p:pic>
      <p:pic>
        <p:nvPicPr>
          <p:cNvPr id="2" name="图片 1"/>
          <p:cNvPicPr>
            <a:picLocks noChangeAspect="1"/>
          </p:cNvPicPr>
          <p:nvPr/>
        </p:nvPicPr>
        <p:blipFill>
          <a:blip r:embed="rId3"/>
          <a:stretch>
            <a:fillRect/>
          </a:stretch>
        </p:blipFill>
        <p:spPr>
          <a:xfrm>
            <a:off x="0" y="0"/>
            <a:ext cx="10763278" cy="5480520"/>
          </a:xfrm>
          <a:prstGeom prst="rect">
            <a:avLst/>
          </a:prstGeom>
        </p:spPr>
      </p:pic>
      <p:pic>
        <p:nvPicPr>
          <p:cNvPr id="3" name="图片 2"/>
          <p:cNvPicPr>
            <a:picLocks noChangeAspect="1"/>
          </p:cNvPicPr>
          <p:nvPr/>
        </p:nvPicPr>
        <p:blipFill>
          <a:blip r:embed="rId4"/>
          <a:stretch>
            <a:fillRect/>
          </a:stretch>
        </p:blipFill>
        <p:spPr>
          <a:xfrm flipH="1">
            <a:off x="-82710" y="-133498"/>
            <a:ext cx="9421843" cy="5469912"/>
          </a:xfrm>
          <a:prstGeom prst="rect">
            <a:avLst/>
          </a:prstGeom>
        </p:spPr>
      </p:pic>
      <p:sp>
        <p:nvSpPr>
          <p:cNvPr id="7" name="文本框 6"/>
          <p:cNvSpPr txBox="1"/>
          <p:nvPr/>
        </p:nvSpPr>
        <p:spPr>
          <a:xfrm rot="21600000">
            <a:off x="-82710" y="-1638300"/>
            <a:ext cx="9798210" cy="5848849"/>
          </a:xfrm>
          <a:prstGeom prst="rect">
            <a:avLst/>
          </a:prstGeom>
          <a:gradFill>
            <a:gsLst>
              <a:gs pos="0">
                <a:schemeClr val="accent1">
                  <a:lumMod val="5000"/>
                  <a:lumOff val="95000"/>
                  <a:alpha val="2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6200000" scaled="0"/>
          </a:gradFill>
        </p:spPr>
        <p:txBody>
          <a:bodyPr anchor="ctr">
            <a:scene3d>
              <a:camera prst="legacyObliqueTopLeft">
                <a:rot lat="0" lon="0" rev="0"/>
              </a:camera>
              <a:lightRig rig="legacyFlat1" dir="tl"/>
            </a:scene3d>
          </a:bodyPr>
          <a:lstStyle/>
          <a:p>
            <a:pPr algn="l">
              <a:lnSpc>
                <a:spcPts val="7000"/>
              </a:lnSpc>
            </a:pPr>
            <a:r>
              <a:rPr lang="nb-NO" altLang="zh-CN" sz="12000" kern="100" dirty="0" err="1">
                <a:gradFill>
                  <a:gsLst>
                    <a:gs pos="0">
                      <a:schemeClr val="accent1">
                        <a:lumMod val="5000"/>
                        <a:lumOff val="95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6200000" scaled="0"/>
                </a:gradFill>
                <a:latin typeface="Braggadocio" pitchFamily="82" charset="0"/>
                <a:ea typeface="GEETYPE-XinGothicGB-W4" panose="02010800040101010101" pitchFamily="1" charset="-122"/>
              </a:rPr>
              <a:t>Adwards</a:t>
            </a:r>
            <a:r>
              <a:rPr lang="zh-CN" altLang="en-US" sz="12000" kern="100" dirty="0">
                <a:gradFill>
                  <a:gsLst>
                    <a:gs pos="0">
                      <a:schemeClr val="accent1">
                        <a:lumMod val="5000"/>
                        <a:lumOff val="95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6200000" scaled="0"/>
                </a:gradFill>
                <a:latin typeface="Braggadocio" pitchFamily="82" charset="0"/>
                <a:ea typeface="GEETYPE-XinGothicGB-W4" panose="02010800040101010101" pitchFamily="1" charset="-122"/>
              </a:rPr>
              <a:t> </a:t>
            </a:r>
            <a:endParaRPr lang="nb-NO" altLang="zh-CN" sz="12000" kern="100" dirty="0">
              <a:gradFill>
                <a:gsLst>
                  <a:gs pos="0">
                    <a:schemeClr val="accent1">
                      <a:lumMod val="5000"/>
                      <a:lumOff val="95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6200000" scaled="0"/>
              </a:gradFill>
              <a:latin typeface="Braggadocio" pitchFamily="82" charset="0"/>
              <a:ea typeface="GEETYPE-XinGothicGB-W4" panose="02010800040101010101" pitchFamily="1" charset="-122"/>
            </a:endParaRPr>
          </a:p>
          <a:p>
            <a:pPr algn="l">
              <a:lnSpc>
                <a:spcPts val="7000"/>
              </a:lnSpc>
            </a:pPr>
            <a:r>
              <a:rPr lang="nb-NO" sz="12000" kern="100" dirty="0" err="1">
                <a:gradFill>
                  <a:gsLst>
                    <a:gs pos="0">
                      <a:schemeClr val="accent1">
                        <a:lumMod val="5000"/>
                        <a:lumOff val="95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6200000" scaled="0"/>
                </a:gradFill>
                <a:latin typeface="Braggadocio" pitchFamily="82" charset="0"/>
                <a:ea typeface="GEETYPE-XinGothicGB-W4" panose="02010800040101010101" pitchFamily="1" charset="-122"/>
              </a:rPr>
              <a:t>Impact</a:t>
            </a:r>
            <a:endParaRPr lang="nb-NO" sz="12000" kern="100" dirty="0">
              <a:gradFill>
                <a:gsLst>
                  <a:gs pos="0">
                    <a:schemeClr val="accent1">
                      <a:lumMod val="5000"/>
                      <a:lumOff val="95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6200000" scaled="0"/>
              </a:gradFill>
              <a:latin typeface="Braggadocio" pitchFamily="82" charset="0"/>
              <a:ea typeface="GEETYPE-XinGothicGB-W4" panose="02010800040101010101" pitchFamily="1" charset="-122"/>
            </a:endParaRPr>
          </a:p>
        </p:txBody>
      </p:sp>
      <p:sp>
        <p:nvSpPr>
          <p:cNvPr id="6" name="文本框 5"/>
          <p:cNvSpPr txBox="1"/>
          <p:nvPr/>
        </p:nvSpPr>
        <p:spPr>
          <a:xfrm>
            <a:off x="728347" y="2782300"/>
            <a:ext cx="3435984" cy="503273"/>
          </a:xfrm>
          <a:prstGeom prst="rect">
            <a:avLst/>
          </a:prstGeom>
        </p:spPr>
        <p:txBody>
          <a:bodyPr anchor="ctr">
            <a:scene3d>
              <a:camera prst="legacyObliqueTopLeft">
                <a:rot lat="0" lon="0" rev="0"/>
              </a:camera>
              <a:lightRig rig="legacyFlat1" dir="tl"/>
            </a:scene3d>
          </a:bodyPr>
          <a:lstStyle/>
          <a:p>
            <a:pPr algn="l">
              <a:lnSpc>
                <a:spcPct val="112499"/>
              </a:lnSpc>
            </a:pPr>
            <a:r>
              <a:rPr lang="zh-CN" altLang="en-US" sz="2935" kern="100" dirty="0">
                <a:solidFill>
                  <a:srgbClr val="FFFFFF">
                    <a:alpha val="100000"/>
                  </a:srgbClr>
                </a:solidFill>
                <a:latin typeface="GEETYPE-XinGothicGB-W7" panose="02010800040101010101" pitchFamily="1" charset="-122"/>
                <a:ea typeface="GEETYPE-XinGothicGB-W7" panose="02010800040101010101" pitchFamily="1" charset="-122"/>
              </a:rPr>
              <a:t>荣誉及影响</a:t>
            </a:r>
            <a:endParaRPr sz="2935" kern="100" spc="0" dirty="0">
              <a:solidFill>
                <a:srgbClr val="FFFFFF">
                  <a:alpha val="100000"/>
                </a:srgbClr>
              </a:solidFill>
              <a:latin typeface="GEETYPE-XinGothicGB-W7" panose="02010800040101010101" pitchFamily="1" charset="-122"/>
              <a:ea typeface="GEETYPE-XinGothicGB-W7" panose="02010800040101010101" pitchFamily="1" charset="-122"/>
            </a:endParaRPr>
          </a:p>
        </p:txBody>
      </p:sp>
      <p:pic>
        <p:nvPicPr>
          <p:cNvPr id="8" name="图片 7">
            <a:extLst>
              <a:ext uri="{FF2B5EF4-FFF2-40B4-BE49-F238E27FC236}">
                <a16:creationId xmlns:a16="http://schemas.microsoft.com/office/drawing/2014/main" id="{856EA6A8-B89D-E611-9A63-3A7B11711476}"/>
              </a:ext>
            </a:extLst>
          </p:cNvPr>
          <p:cNvPicPr>
            <a:picLocks noChangeAspect="1"/>
          </p:cNvPicPr>
          <p:nvPr/>
        </p:nvPicPr>
        <p:blipFill>
          <a:blip r:embed="rId5"/>
          <a:stretch>
            <a:fillRect/>
          </a:stretch>
        </p:blipFill>
        <p:spPr>
          <a:xfrm>
            <a:off x="728346" y="2178830"/>
            <a:ext cx="1945356" cy="603470"/>
          </a:xfrm>
          <a:prstGeom prst="rect">
            <a:avLst/>
          </a:prstGeom>
        </p:spPr>
      </p:pic>
    </p:spTree>
    <p:extLst>
      <p:ext uri="{BB962C8B-B14F-4D97-AF65-F5344CB8AC3E}">
        <p14:creationId xmlns:p14="http://schemas.microsoft.com/office/powerpoint/2010/main" val="3406754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2"/>
          <a:stretch>
            <a:fillRect/>
          </a:stretch>
        </p:blipFill>
        <p:spPr>
          <a:xfrm>
            <a:off x="0" y="0"/>
            <a:ext cx="9144000" cy="5143500"/>
          </a:xfrm>
          <a:prstGeom prst="rect">
            <a:avLst/>
          </a:prstGeom>
        </p:spPr>
      </p:pic>
      <p:grpSp>
        <p:nvGrpSpPr>
          <p:cNvPr id="35" name="组合 34">
            <a:extLst>
              <a:ext uri="{FF2B5EF4-FFF2-40B4-BE49-F238E27FC236}">
                <a16:creationId xmlns:a16="http://schemas.microsoft.com/office/drawing/2014/main" id="{FC27BE50-A2B5-FCB6-CB67-BDA004A14029}"/>
              </a:ext>
            </a:extLst>
          </p:cNvPr>
          <p:cNvGrpSpPr/>
          <p:nvPr/>
        </p:nvGrpSpPr>
        <p:grpSpPr>
          <a:xfrm>
            <a:off x="709612" y="309115"/>
            <a:ext cx="3675889" cy="488393"/>
            <a:chOff x="709612" y="309115"/>
            <a:chExt cx="3675889" cy="488393"/>
          </a:xfrm>
        </p:grpSpPr>
        <p:sp>
          <p:nvSpPr>
            <p:cNvPr id="24" name="文本框 23"/>
            <p:cNvSpPr txBox="1"/>
            <p:nvPr/>
          </p:nvSpPr>
          <p:spPr>
            <a:xfrm>
              <a:off x="709612" y="626276"/>
              <a:ext cx="3675889" cy="171232"/>
            </a:xfrm>
            <a:prstGeom prst="rect">
              <a:avLst/>
            </a:prstGeom>
          </p:spPr>
          <p:txBody>
            <a:bodyPr anchor="ctr">
              <a:scene3d>
                <a:camera prst="legacyObliqueTopLeft">
                  <a:rot lat="0" lon="0" rev="0"/>
                </a:camera>
                <a:lightRig rig="legacyFlat1" dir="tl"/>
              </a:scene3d>
            </a:bodyPr>
            <a:lstStyle/>
            <a:p>
              <a:pPr algn="l">
                <a:lnSpc>
                  <a:spcPct val="112500"/>
                </a:lnSpc>
              </a:pPr>
              <a:r>
                <a:rPr lang="en-US" altLang="zh-CN" sz="998" kern="100" spc="0" dirty="0" err="1">
                  <a:solidFill>
                    <a:srgbClr val="000000">
                      <a:alpha val="100000"/>
                    </a:srgbClr>
                  </a:solidFill>
                  <a:latin typeface="Alibaba Sans" panose="02010800040101010101" pitchFamily="1" charset="-122"/>
                  <a:ea typeface="Alibaba Sans" panose="02010800040101010101" pitchFamily="1" charset="-122"/>
                </a:rPr>
                <a:t>Adwards</a:t>
              </a:r>
              <a:r>
                <a:rPr lang="zh-CN" altLang="en-US" sz="998" kern="100" spc="0" dirty="0">
                  <a:solidFill>
                    <a:srgbClr val="000000">
                      <a:alpha val="100000"/>
                    </a:srgbClr>
                  </a:solidFill>
                  <a:latin typeface="Alibaba Sans" panose="02010800040101010101" pitchFamily="1" charset="-122"/>
                  <a:ea typeface="Alibaba Sans" panose="02010800040101010101" pitchFamily="1" charset="-122"/>
                </a:rPr>
                <a:t> </a:t>
              </a:r>
              <a:r>
                <a:rPr lang="en-US" altLang="zh-CN" sz="998" kern="100" dirty="0">
                  <a:solidFill>
                    <a:srgbClr val="000000">
                      <a:alpha val="100000"/>
                    </a:srgbClr>
                  </a:solidFill>
                  <a:latin typeface="Alibaba Sans" panose="02010800040101010101" pitchFamily="1" charset="-122"/>
                  <a:ea typeface="Alibaba Sans" panose="02010800040101010101" pitchFamily="1" charset="-122"/>
                </a:rPr>
                <a:t>&amp;</a:t>
              </a:r>
              <a:r>
                <a:rPr lang="zh-CN" altLang="en-US" sz="998" kern="100" dirty="0">
                  <a:solidFill>
                    <a:srgbClr val="000000">
                      <a:alpha val="100000"/>
                    </a:srgbClr>
                  </a:solidFill>
                  <a:latin typeface="Alibaba Sans" panose="02010800040101010101" pitchFamily="1" charset="-122"/>
                  <a:ea typeface="Alibaba Sans" panose="02010800040101010101" pitchFamily="1" charset="-122"/>
                </a:rPr>
                <a:t> </a:t>
              </a:r>
              <a:r>
                <a:rPr lang="en-US" altLang="zh-CN" sz="998" kern="100" dirty="0">
                  <a:solidFill>
                    <a:srgbClr val="000000">
                      <a:alpha val="100000"/>
                    </a:srgbClr>
                  </a:solidFill>
                  <a:latin typeface="Alibaba Sans" panose="02010800040101010101" pitchFamily="1" charset="-122"/>
                  <a:ea typeface="Alibaba Sans" panose="02010800040101010101" pitchFamily="1" charset="-122"/>
                </a:rPr>
                <a:t>Impact</a:t>
              </a:r>
              <a:endParaRPr sz="998" kern="100" spc="0" dirty="0">
                <a:solidFill>
                  <a:srgbClr val="000000">
                    <a:alpha val="100000"/>
                  </a:srgbClr>
                </a:solidFill>
                <a:latin typeface="Alibaba Sans" panose="02010800040101010101" pitchFamily="1" charset="-122"/>
                <a:ea typeface="Alibaba Sans" panose="02010800040101010101" pitchFamily="1" charset="-122"/>
              </a:endParaRPr>
            </a:p>
          </p:txBody>
        </p:sp>
        <p:sp>
          <p:nvSpPr>
            <p:cNvPr id="25" name="文本框 24"/>
            <p:cNvSpPr txBox="1"/>
            <p:nvPr/>
          </p:nvSpPr>
          <p:spPr>
            <a:xfrm>
              <a:off x="709612" y="309115"/>
              <a:ext cx="2414562" cy="314387"/>
            </a:xfrm>
            <a:prstGeom prst="rect">
              <a:avLst/>
            </a:prstGeom>
          </p:spPr>
          <p:txBody>
            <a:bodyPr anchor="ctr">
              <a:scene3d>
                <a:camera prst="legacyObliqueTopLeft">
                  <a:rot lat="0" lon="0" rev="0"/>
                </a:camera>
                <a:lightRig rig="legacyFlat1" dir="tl"/>
              </a:scene3d>
            </a:bodyPr>
            <a:lstStyle/>
            <a:p>
              <a:pPr algn="l">
                <a:lnSpc>
                  <a:spcPct val="112500"/>
                </a:lnSpc>
              </a:pPr>
              <a:r>
                <a:rPr lang="zh-CN" altLang="en-US" sz="1833" kern="100" spc="0" dirty="0">
                  <a:solidFill>
                    <a:srgbClr val="255FBA">
                      <a:alpha val="100000"/>
                    </a:srgbClr>
                  </a:solidFill>
                  <a:latin typeface="GEETYPE-XinGothicGB-W7" panose="02010800040101010101" pitchFamily="1" charset="-122"/>
                  <a:ea typeface="GEETYPE-XinGothicGB-W7" panose="02010800040101010101" pitchFamily="1" charset="-122"/>
                </a:rPr>
                <a:t>荣誉及影响</a:t>
              </a:r>
              <a:endParaRPr sz="1833" kern="100" spc="0" dirty="0">
                <a:solidFill>
                  <a:srgbClr val="255FBA">
                    <a:alpha val="100000"/>
                  </a:srgbClr>
                </a:solidFill>
                <a:latin typeface="GEETYPE-XinGothicGB-W7" panose="02010800040101010101" pitchFamily="1" charset="-122"/>
                <a:ea typeface="GEETYPE-XinGothicGB-W7" panose="02010800040101010101" pitchFamily="1" charset="-122"/>
              </a:endParaRPr>
            </a:p>
          </p:txBody>
        </p:sp>
      </p:grpSp>
      <p:pic>
        <p:nvPicPr>
          <p:cNvPr id="2" name="图片 1"/>
          <p:cNvPicPr>
            <a:picLocks noChangeAspect="1"/>
          </p:cNvPicPr>
          <p:nvPr/>
        </p:nvPicPr>
        <p:blipFill>
          <a:blip r:embed="rId3"/>
          <a:stretch>
            <a:fillRect/>
          </a:stretch>
        </p:blipFill>
        <p:spPr>
          <a:xfrm flipH="1">
            <a:off x="-58597" y="-15207"/>
            <a:ext cx="820933" cy="820933"/>
          </a:xfrm>
          <a:prstGeom prst="rect">
            <a:avLst/>
          </a:prstGeom>
        </p:spPr>
      </p:pic>
      <p:sp>
        <p:nvSpPr>
          <p:cNvPr id="27" name="文本框 26"/>
          <p:cNvSpPr txBox="1"/>
          <p:nvPr/>
        </p:nvSpPr>
        <p:spPr>
          <a:xfrm rot="21600000">
            <a:off x="5362299" y="2261037"/>
            <a:ext cx="3012602" cy="1650787"/>
          </a:xfrm>
          <a:prstGeom prst="rect">
            <a:avLst/>
          </a:prstGeom>
        </p:spPr>
        <p:txBody>
          <a:bodyPr anchor="ctr">
            <a:scene3d>
              <a:camera prst="legacyObliqueTopLeft">
                <a:rot lat="0" lon="0" rev="0"/>
              </a:camera>
              <a:lightRig rig="legacyFlat1" dir="tl"/>
            </a:scene3d>
          </a:bodyPr>
          <a:lstStyle/>
          <a:p>
            <a:pPr algn="just">
              <a:lnSpc>
                <a:spcPct val="150000"/>
              </a:lnSpc>
            </a:pPr>
            <a:r>
              <a:rPr lang="en-US" altLang="zh-CN" sz="1000" kern="100" dirty="0">
                <a:effectLst/>
                <a:latin typeface="Alibaba PuHuiTi R" pitchFamily="18" charset="-122"/>
                <a:ea typeface="Alibaba PuHuiTi R" pitchFamily="18" charset="-122"/>
                <a:cs typeface="Alibaba PuHuiTi R" pitchFamily="18" charset="-122"/>
              </a:rPr>
              <a:t>2019</a:t>
            </a:r>
            <a:r>
              <a:rPr lang="zh-CN" altLang="zh-CN" sz="1000" kern="100" dirty="0">
                <a:effectLst/>
                <a:latin typeface="Alibaba PuHuiTi R" pitchFamily="18" charset="-122"/>
                <a:ea typeface="Alibaba PuHuiTi R" pitchFamily="18" charset="-122"/>
                <a:cs typeface="Alibaba PuHuiTi R" pitchFamily="18" charset="-122"/>
              </a:rPr>
              <a:t>年</a:t>
            </a:r>
            <a:r>
              <a:rPr lang="en-US" altLang="zh-CN" sz="1000" kern="100" dirty="0">
                <a:effectLst/>
                <a:latin typeface="Alibaba PuHuiTi R" pitchFamily="18" charset="-122"/>
                <a:ea typeface="Alibaba PuHuiTi R" pitchFamily="18" charset="-122"/>
                <a:cs typeface="Alibaba PuHuiTi R" pitchFamily="18" charset="-122"/>
              </a:rPr>
              <a:t>8</a:t>
            </a:r>
            <a:r>
              <a:rPr lang="zh-CN" altLang="zh-CN" sz="1000" kern="100" dirty="0">
                <a:effectLst/>
                <a:latin typeface="Alibaba PuHuiTi R" pitchFamily="18" charset="-122"/>
                <a:ea typeface="Alibaba PuHuiTi R" pitchFamily="18" charset="-122"/>
                <a:cs typeface="Alibaba PuHuiTi R" pitchFamily="18" charset="-122"/>
              </a:rPr>
              <a:t>月，被长征镇政府纳入</a:t>
            </a:r>
            <a:r>
              <a:rPr lang="zh-CN" altLang="zh-CN" sz="1586" kern="100" dirty="0">
                <a:solidFill>
                  <a:srgbClr val="255FBA">
                    <a:alpha val="100000"/>
                  </a:srgbClr>
                </a:solidFill>
                <a:ea typeface="Maven Pro Bold" panose="02010800040101010101" pitchFamily="1" charset="-122"/>
              </a:rPr>
              <a:t>长征镇医养健康服务共同体成员单位</a:t>
            </a:r>
          </a:p>
        </p:txBody>
      </p:sp>
      <p:pic>
        <p:nvPicPr>
          <p:cNvPr id="3" name="图片 2"/>
          <p:cNvPicPr>
            <a:picLocks noChangeAspect="1"/>
          </p:cNvPicPr>
          <p:nvPr/>
        </p:nvPicPr>
        <p:blipFill>
          <a:blip r:embed="rId4"/>
          <a:stretch>
            <a:fillRect/>
          </a:stretch>
        </p:blipFill>
        <p:spPr>
          <a:xfrm>
            <a:off x="1957829" y="3889708"/>
            <a:ext cx="439751" cy="439751"/>
          </a:xfrm>
          <a:prstGeom prst="rect">
            <a:avLst/>
          </a:prstGeom>
        </p:spPr>
      </p:pic>
      <p:pic>
        <p:nvPicPr>
          <p:cNvPr id="4" name="图片 3"/>
          <p:cNvPicPr>
            <a:picLocks noChangeAspect="1"/>
          </p:cNvPicPr>
          <p:nvPr/>
        </p:nvPicPr>
        <p:blipFill>
          <a:blip r:embed="rId5"/>
          <a:stretch>
            <a:fillRect/>
          </a:stretch>
        </p:blipFill>
        <p:spPr>
          <a:xfrm rot="18899999">
            <a:off x="1804701" y="2055756"/>
            <a:ext cx="746007" cy="746007"/>
          </a:xfrm>
          <a:prstGeom prst="rect">
            <a:avLst/>
          </a:prstGeom>
        </p:spPr>
      </p:pic>
      <p:pic>
        <p:nvPicPr>
          <p:cNvPr id="5" name="图片 4"/>
          <p:cNvPicPr>
            <a:picLocks noChangeAspect="1"/>
          </p:cNvPicPr>
          <p:nvPr/>
        </p:nvPicPr>
        <p:blipFill>
          <a:blip r:embed="rId6"/>
          <a:stretch>
            <a:fillRect/>
          </a:stretch>
        </p:blipFill>
        <p:spPr>
          <a:xfrm rot="18899999">
            <a:off x="1873250" y="2124305"/>
            <a:ext cx="608909" cy="608909"/>
          </a:xfrm>
          <a:prstGeom prst="rect">
            <a:avLst/>
          </a:prstGeom>
        </p:spPr>
      </p:pic>
      <p:pic>
        <p:nvPicPr>
          <p:cNvPr id="6" name="图片 5"/>
          <p:cNvPicPr>
            <a:picLocks noChangeAspect="1"/>
          </p:cNvPicPr>
          <p:nvPr/>
        </p:nvPicPr>
        <p:blipFill>
          <a:blip r:embed="rId7"/>
          <a:stretch>
            <a:fillRect/>
          </a:stretch>
        </p:blipFill>
        <p:spPr>
          <a:xfrm rot="16200000">
            <a:off x="1566862" y="3482641"/>
            <a:ext cx="1220192" cy="8031"/>
          </a:xfrm>
          <a:prstGeom prst="rect">
            <a:avLst/>
          </a:prstGeom>
        </p:spPr>
      </p:pic>
      <p:pic>
        <p:nvPicPr>
          <p:cNvPr id="7" name="图片 6"/>
          <p:cNvPicPr>
            <a:picLocks noChangeAspect="1"/>
          </p:cNvPicPr>
          <p:nvPr/>
        </p:nvPicPr>
        <p:blipFill>
          <a:blip r:embed="rId4"/>
          <a:stretch>
            <a:fillRect/>
          </a:stretch>
        </p:blipFill>
        <p:spPr>
          <a:xfrm>
            <a:off x="855202" y="3889708"/>
            <a:ext cx="439751" cy="439751"/>
          </a:xfrm>
          <a:prstGeom prst="rect">
            <a:avLst/>
          </a:prstGeom>
        </p:spPr>
      </p:pic>
      <p:pic>
        <p:nvPicPr>
          <p:cNvPr id="8" name="图片 7"/>
          <p:cNvPicPr>
            <a:picLocks noChangeAspect="1"/>
          </p:cNvPicPr>
          <p:nvPr/>
        </p:nvPicPr>
        <p:blipFill>
          <a:blip r:embed="rId5"/>
          <a:stretch>
            <a:fillRect/>
          </a:stretch>
        </p:blipFill>
        <p:spPr>
          <a:xfrm rot="18899999">
            <a:off x="706837" y="1546137"/>
            <a:ext cx="746007" cy="746007"/>
          </a:xfrm>
          <a:prstGeom prst="rect">
            <a:avLst/>
          </a:prstGeom>
        </p:spPr>
      </p:pic>
      <p:pic>
        <p:nvPicPr>
          <p:cNvPr id="9" name="图片 8"/>
          <p:cNvPicPr>
            <a:picLocks noChangeAspect="1"/>
          </p:cNvPicPr>
          <p:nvPr/>
        </p:nvPicPr>
        <p:blipFill>
          <a:blip r:embed="rId6"/>
          <a:stretch>
            <a:fillRect/>
          </a:stretch>
        </p:blipFill>
        <p:spPr>
          <a:xfrm rot="18899999">
            <a:off x="775386" y="1614685"/>
            <a:ext cx="608909" cy="608909"/>
          </a:xfrm>
          <a:prstGeom prst="rect">
            <a:avLst/>
          </a:prstGeom>
        </p:spPr>
      </p:pic>
      <p:pic>
        <p:nvPicPr>
          <p:cNvPr id="10" name="图片 9"/>
          <p:cNvPicPr>
            <a:picLocks noChangeAspect="1"/>
          </p:cNvPicPr>
          <p:nvPr/>
        </p:nvPicPr>
        <p:blipFill>
          <a:blip r:embed="rId8"/>
          <a:stretch>
            <a:fillRect/>
          </a:stretch>
        </p:blipFill>
        <p:spPr>
          <a:xfrm rot="16200000">
            <a:off x="308535" y="3177416"/>
            <a:ext cx="1543243" cy="10157"/>
          </a:xfrm>
          <a:prstGeom prst="rect">
            <a:avLst/>
          </a:prstGeom>
        </p:spPr>
      </p:pic>
      <p:pic>
        <p:nvPicPr>
          <p:cNvPr id="11" name="图片 10"/>
          <p:cNvPicPr>
            <a:picLocks noChangeAspect="1"/>
          </p:cNvPicPr>
          <p:nvPr/>
        </p:nvPicPr>
        <p:blipFill>
          <a:blip r:embed="rId4"/>
          <a:stretch>
            <a:fillRect/>
          </a:stretch>
        </p:blipFill>
        <p:spPr>
          <a:xfrm>
            <a:off x="3050931" y="3889708"/>
            <a:ext cx="439751" cy="439751"/>
          </a:xfrm>
          <a:prstGeom prst="rect">
            <a:avLst/>
          </a:prstGeom>
        </p:spPr>
      </p:pic>
      <p:pic>
        <p:nvPicPr>
          <p:cNvPr id="12" name="图片 11"/>
          <p:cNvPicPr>
            <a:picLocks noChangeAspect="1"/>
          </p:cNvPicPr>
          <p:nvPr/>
        </p:nvPicPr>
        <p:blipFill>
          <a:blip r:embed="rId5"/>
          <a:stretch>
            <a:fillRect/>
          </a:stretch>
        </p:blipFill>
        <p:spPr>
          <a:xfrm rot="18899999">
            <a:off x="2902565" y="1546137"/>
            <a:ext cx="746007" cy="746007"/>
          </a:xfrm>
          <a:prstGeom prst="rect">
            <a:avLst/>
          </a:prstGeom>
        </p:spPr>
      </p:pic>
      <p:pic>
        <p:nvPicPr>
          <p:cNvPr id="13" name="图片 12"/>
          <p:cNvPicPr>
            <a:picLocks noChangeAspect="1"/>
          </p:cNvPicPr>
          <p:nvPr/>
        </p:nvPicPr>
        <p:blipFill>
          <a:blip r:embed="rId6"/>
          <a:stretch>
            <a:fillRect/>
          </a:stretch>
        </p:blipFill>
        <p:spPr>
          <a:xfrm rot="18899999">
            <a:off x="2971114" y="1614685"/>
            <a:ext cx="608909" cy="608909"/>
          </a:xfrm>
          <a:prstGeom prst="rect">
            <a:avLst/>
          </a:prstGeom>
        </p:spPr>
      </p:pic>
      <p:pic>
        <p:nvPicPr>
          <p:cNvPr id="14" name="图片 13"/>
          <p:cNvPicPr>
            <a:picLocks noChangeAspect="1"/>
          </p:cNvPicPr>
          <p:nvPr/>
        </p:nvPicPr>
        <p:blipFill>
          <a:blip r:embed="rId8"/>
          <a:stretch>
            <a:fillRect/>
          </a:stretch>
        </p:blipFill>
        <p:spPr>
          <a:xfrm rot="16200000">
            <a:off x="2504264" y="3177416"/>
            <a:ext cx="1543243" cy="10157"/>
          </a:xfrm>
          <a:prstGeom prst="rect">
            <a:avLst/>
          </a:prstGeom>
        </p:spPr>
      </p:pic>
      <p:pic>
        <p:nvPicPr>
          <p:cNvPr id="15" name="图片 14"/>
          <p:cNvPicPr>
            <a:picLocks noChangeAspect="1"/>
          </p:cNvPicPr>
          <p:nvPr/>
        </p:nvPicPr>
        <p:blipFill>
          <a:blip r:embed="rId4"/>
          <a:stretch>
            <a:fillRect/>
          </a:stretch>
        </p:blipFill>
        <p:spPr>
          <a:xfrm>
            <a:off x="4153557" y="3889708"/>
            <a:ext cx="439751" cy="439751"/>
          </a:xfrm>
          <a:prstGeom prst="rect">
            <a:avLst/>
          </a:prstGeom>
        </p:spPr>
      </p:pic>
      <p:pic>
        <p:nvPicPr>
          <p:cNvPr id="16" name="图片 15"/>
          <p:cNvPicPr>
            <a:picLocks noChangeAspect="1"/>
          </p:cNvPicPr>
          <p:nvPr/>
        </p:nvPicPr>
        <p:blipFill>
          <a:blip r:embed="rId5"/>
          <a:stretch>
            <a:fillRect/>
          </a:stretch>
        </p:blipFill>
        <p:spPr>
          <a:xfrm rot="18899999">
            <a:off x="4000429" y="2055756"/>
            <a:ext cx="746007" cy="746007"/>
          </a:xfrm>
          <a:prstGeom prst="rect">
            <a:avLst/>
          </a:prstGeom>
        </p:spPr>
      </p:pic>
      <p:pic>
        <p:nvPicPr>
          <p:cNvPr id="17" name="图片 16"/>
          <p:cNvPicPr>
            <a:picLocks noChangeAspect="1"/>
          </p:cNvPicPr>
          <p:nvPr/>
        </p:nvPicPr>
        <p:blipFill>
          <a:blip r:embed="rId6"/>
          <a:stretch>
            <a:fillRect/>
          </a:stretch>
        </p:blipFill>
        <p:spPr>
          <a:xfrm rot="18899999">
            <a:off x="4068978" y="2124305"/>
            <a:ext cx="608909" cy="608909"/>
          </a:xfrm>
          <a:prstGeom prst="rect">
            <a:avLst/>
          </a:prstGeom>
        </p:spPr>
      </p:pic>
      <p:pic>
        <p:nvPicPr>
          <p:cNvPr id="18" name="图片 17"/>
          <p:cNvPicPr>
            <a:picLocks noChangeAspect="1"/>
          </p:cNvPicPr>
          <p:nvPr/>
        </p:nvPicPr>
        <p:blipFill>
          <a:blip r:embed="rId7"/>
          <a:stretch>
            <a:fillRect/>
          </a:stretch>
        </p:blipFill>
        <p:spPr>
          <a:xfrm rot="16200000">
            <a:off x="3762590" y="3482641"/>
            <a:ext cx="1220192" cy="8031"/>
          </a:xfrm>
          <a:prstGeom prst="rect">
            <a:avLst/>
          </a:prstGeom>
        </p:spPr>
      </p:pic>
      <p:pic>
        <p:nvPicPr>
          <p:cNvPr id="19" name="图片 18"/>
          <p:cNvPicPr>
            <a:picLocks noChangeAspect="1"/>
          </p:cNvPicPr>
          <p:nvPr/>
        </p:nvPicPr>
        <p:blipFill>
          <a:blip r:embed="rId9"/>
          <a:stretch>
            <a:fillRect/>
          </a:stretch>
        </p:blipFill>
        <p:spPr>
          <a:xfrm>
            <a:off x="909267" y="1753329"/>
            <a:ext cx="331622" cy="331622"/>
          </a:xfrm>
          <a:prstGeom prst="rect">
            <a:avLst/>
          </a:prstGeom>
        </p:spPr>
      </p:pic>
      <p:pic>
        <p:nvPicPr>
          <p:cNvPr id="20" name="图片 19"/>
          <p:cNvPicPr>
            <a:picLocks noChangeAspect="1"/>
          </p:cNvPicPr>
          <p:nvPr/>
        </p:nvPicPr>
        <p:blipFill>
          <a:blip r:embed="rId10"/>
          <a:stretch>
            <a:fillRect/>
          </a:stretch>
        </p:blipFill>
        <p:spPr>
          <a:xfrm>
            <a:off x="2005220" y="2261037"/>
            <a:ext cx="335445" cy="335445"/>
          </a:xfrm>
          <a:prstGeom prst="rect">
            <a:avLst/>
          </a:prstGeom>
        </p:spPr>
      </p:pic>
      <p:pic>
        <p:nvPicPr>
          <p:cNvPr id="21" name="图片 20"/>
          <p:cNvPicPr>
            <a:picLocks noChangeAspect="1"/>
          </p:cNvPicPr>
          <p:nvPr/>
        </p:nvPicPr>
        <p:blipFill>
          <a:blip r:embed="rId11"/>
          <a:stretch>
            <a:fillRect/>
          </a:stretch>
        </p:blipFill>
        <p:spPr>
          <a:xfrm>
            <a:off x="3103084" y="1751418"/>
            <a:ext cx="335445" cy="335445"/>
          </a:xfrm>
          <a:prstGeom prst="rect">
            <a:avLst/>
          </a:prstGeom>
        </p:spPr>
      </p:pic>
      <p:pic>
        <p:nvPicPr>
          <p:cNvPr id="22" name="图片 21"/>
          <p:cNvPicPr>
            <a:picLocks noChangeAspect="1"/>
          </p:cNvPicPr>
          <p:nvPr/>
        </p:nvPicPr>
        <p:blipFill>
          <a:blip r:embed="rId12"/>
          <a:stretch>
            <a:fillRect/>
          </a:stretch>
        </p:blipFill>
        <p:spPr>
          <a:xfrm>
            <a:off x="4202859" y="2262949"/>
            <a:ext cx="331622" cy="331622"/>
          </a:xfrm>
          <a:prstGeom prst="rect">
            <a:avLst/>
          </a:prstGeom>
        </p:spPr>
      </p:pic>
      <p:sp>
        <p:nvSpPr>
          <p:cNvPr id="28" name="文本框 27"/>
          <p:cNvSpPr txBox="1"/>
          <p:nvPr/>
        </p:nvSpPr>
        <p:spPr>
          <a:xfrm>
            <a:off x="5358195" y="797508"/>
            <a:ext cx="2998236" cy="543924"/>
          </a:xfrm>
          <a:prstGeom prst="rect">
            <a:avLst/>
          </a:prstGeom>
        </p:spPr>
        <p:txBody>
          <a:bodyPr anchor="ctr">
            <a:scene3d>
              <a:camera prst="legacyObliqueTopLeft">
                <a:rot lat="0" lon="0" rev="0"/>
              </a:camera>
              <a:lightRig rig="legacyFlat1" dir="tl"/>
            </a:scene3d>
          </a:bodyPr>
          <a:lstStyle/>
          <a:p>
            <a:pPr algn="l">
              <a:lnSpc>
                <a:spcPct val="112500"/>
              </a:lnSpc>
            </a:pPr>
            <a:r>
              <a:rPr lang="en-US" sz="1586" kern="100" dirty="0" err="1">
                <a:solidFill>
                  <a:srgbClr val="255FBA">
                    <a:alpha val="100000"/>
                  </a:srgbClr>
                </a:solidFill>
                <a:latin typeface="Maven Pro Bold" panose="02010800040101010101" pitchFamily="1" charset="-122"/>
                <a:ea typeface="Maven Pro Bold" panose="02010800040101010101" pitchFamily="1" charset="-122"/>
              </a:rPr>
              <a:t>学习强国</a:t>
            </a:r>
            <a:r>
              <a:rPr lang="zh-CN" altLang="en-US" sz="1586" kern="100" dirty="0">
                <a:solidFill>
                  <a:srgbClr val="255FBA">
                    <a:alpha val="100000"/>
                  </a:srgbClr>
                </a:solidFill>
                <a:latin typeface="Maven Pro Bold" panose="02010800040101010101" pitchFamily="1" charset="-122"/>
                <a:ea typeface="Maven Pro Bold" panose="02010800040101010101" pitchFamily="1" charset="-122"/>
              </a:rPr>
              <a:t>、中新网</a:t>
            </a:r>
            <a:r>
              <a:rPr lang="en-US" altLang="zh-CN" sz="1586" kern="100" dirty="0">
                <a:solidFill>
                  <a:srgbClr val="255FBA">
                    <a:alpha val="100000"/>
                  </a:srgbClr>
                </a:solidFill>
                <a:latin typeface="Maven Pro Bold" panose="02010800040101010101" pitchFamily="1" charset="-122"/>
                <a:ea typeface="Maven Pro Bold" panose="02010800040101010101" pitchFamily="1" charset="-122"/>
              </a:rPr>
              <a:t>——</a:t>
            </a:r>
            <a:endParaRPr sz="1586" kern="100" spc="0" dirty="0">
              <a:solidFill>
                <a:srgbClr val="255FBA">
                  <a:alpha val="100000"/>
                </a:srgbClr>
              </a:solidFill>
              <a:latin typeface="Maven Pro Bold" panose="02010800040101010101" pitchFamily="1" charset="-122"/>
              <a:ea typeface="Maven Pro Bold" panose="02010800040101010101" pitchFamily="1" charset="-122"/>
            </a:endParaRPr>
          </a:p>
        </p:txBody>
      </p:sp>
      <p:sp>
        <p:nvSpPr>
          <p:cNvPr id="29" name="文本框 28"/>
          <p:cNvSpPr txBox="1"/>
          <p:nvPr/>
        </p:nvSpPr>
        <p:spPr>
          <a:xfrm>
            <a:off x="926625" y="3953838"/>
            <a:ext cx="269914" cy="285828"/>
          </a:xfrm>
          <a:prstGeom prst="rect">
            <a:avLst/>
          </a:prstGeom>
        </p:spPr>
        <p:txBody>
          <a:bodyPr anchor="ctr">
            <a:scene3d>
              <a:camera prst="legacyObliqueTopLeft">
                <a:rot lat="0" lon="0" rev="0"/>
              </a:camera>
              <a:lightRig rig="legacyFlat1" dir="tl"/>
            </a:scene3d>
          </a:bodyPr>
          <a:lstStyle/>
          <a:p>
            <a:pPr algn="ctr">
              <a:lnSpc>
                <a:spcPct val="112499"/>
              </a:lnSpc>
            </a:pPr>
            <a:r>
              <a:rPr lang="en-US" altLang="zh-CN" sz="1667" kern="100" spc="0" dirty="0">
                <a:solidFill>
                  <a:srgbClr val="FFFFFF">
                    <a:alpha val="100000"/>
                  </a:srgbClr>
                </a:solidFill>
                <a:latin typeface="CKT Kuaile 2.0 Bold" panose="02010800040101010101" pitchFamily="1" charset="-122"/>
                <a:ea typeface="CKT Kuaile 2.0 Bold" panose="02010800040101010101" pitchFamily="1" charset="-122"/>
              </a:rPr>
              <a:t>2</a:t>
            </a:r>
            <a:endParaRPr sz="1667" kern="100" spc="0" dirty="0">
              <a:solidFill>
                <a:srgbClr val="FFFFFF">
                  <a:alpha val="100000"/>
                </a:srgbClr>
              </a:solidFill>
              <a:latin typeface="CKT Kuaile 2.0 Bold" panose="02010800040101010101" pitchFamily="1" charset="-122"/>
              <a:ea typeface="CKT Kuaile 2.0 Bold" panose="02010800040101010101" pitchFamily="1" charset="-122"/>
            </a:endParaRPr>
          </a:p>
        </p:txBody>
      </p:sp>
      <p:sp>
        <p:nvSpPr>
          <p:cNvPr id="30" name="文本框 29"/>
          <p:cNvSpPr txBox="1"/>
          <p:nvPr/>
        </p:nvSpPr>
        <p:spPr>
          <a:xfrm>
            <a:off x="2029252" y="3966670"/>
            <a:ext cx="269914" cy="285828"/>
          </a:xfrm>
          <a:prstGeom prst="rect">
            <a:avLst/>
          </a:prstGeom>
        </p:spPr>
        <p:txBody>
          <a:bodyPr anchor="ctr">
            <a:scene3d>
              <a:camera prst="legacyObliqueTopLeft">
                <a:rot lat="0" lon="0" rev="0"/>
              </a:camera>
              <a:lightRig rig="legacyFlat1" dir="tl"/>
            </a:scene3d>
          </a:bodyPr>
          <a:lstStyle/>
          <a:p>
            <a:pPr algn="ctr">
              <a:lnSpc>
                <a:spcPct val="112499"/>
              </a:lnSpc>
            </a:pPr>
            <a:r>
              <a:rPr lang="en-US" altLang="zh-CN" sz="1667" kern="100" dirty="0">
                <a:solidFill>
                  <a:srgbClr val="FFFFFF">
                    <a:alpha val="100000"/>
                  </a:srgbClr>
                </a:solidFill>
                <a:latin typeface="CKT Kuaile 2.0 Bold" panose="02010800040101010101" pitchFamily="1" charset="-122"/>
                <a:ea typeface="CKT Kuaile 2.0 Bold" panose="02010800040101010101" pitchFamily="1" charset="-122"/>
              </a:rPr>
              <a:t>0</a:t>
            </a:r>
            <a:endParaRPr sz="1667" kern="100" spc="0" dirty="0">
              <a:solidFill>
                <a:srgbClr val="FFFFFF">
                  <a:alpha val="100000"/>
                </a:srgbClr>
              </a:solidFill>
              <a:latin typeface="CKT Kuaile 2.0 Bold" panose="02010800040101010101" pitchFamily="1" charset="-122"/>
              <a:ea typeface="CKT Kuaile 2.0 Bold" panose="02010800040101010101" pitchFamily="1" charset="-122"/>
            </a:endParaRPr>
          </a:p>
        </p:txBody>
      </p:sp>
      <p:sp>
        <p:nvSpPr>
          <p:cNvPr id="31" name="文本框 30"/>
          <p:cNvSpPr txBox="1"/>
          <p:nvPr/>
        </p:nvSpPr>
        <p:spPr>
          <a:xfrm>
            <a:off x="3122354" y="3966670"/>
            <a:ext cx="269914" cy="285828"/>
          </a:xfrm>
          <a:prstGeom prst="rect">
            <a:avLst/>
          </a:prstGeom>
        </p:spPr>
        <p:txBody>
          <a:bodyPr anchor="ctr">
            <a:scene3d>
              <a:camera prst="legacyObliqueTopLeft">
                <a:rot lat="0" lon="0" rev="0"/>
              </a:camera>
              <a:lightRig rig="legacyFlat1" dir="tl"/>
            </a:scene3d>
          </a:bodyPr>
          <a:lstStyle/>
          <a:p>
            <a:pPr algn="ctr">
              <a:lnSpc>
                <a:spcPct val="112499"/>
              </a:lnSpc>
            </a:pPr>
            <a:r>
              <a:rPr lang="en-US" altLang="zh-CN" sz="1667" kern="100" dirty="0">
                <a:solidFill>
                  <a:srgbClr val="FFFFFF">
                    <a:alpha val="100000"/>
                  </a:srgbClr>
                </a:solidFill>
                <a:latin typeface="CKT Kuaile 2.0 Bold" panose="02010800040101010101" pitchFamily="1" charset="-122"/>
                <a:ea typeface="CKT Kuaile 2.0 Bold" panose="02010800040101010101" pitchFamily="1" charset="-122"/>
              </a:rPr>
              <a:t>1</a:t>
            </a:r>
            <a:endParaRPr sz="1667" kern="100" spc="0" dirty="0">
              <a:solidFill>
                <a:srgbClr val="FFFFFF">
                  <a:alpha val="100000"/>
                </a:srgbClr>
              </a:solidFill>
              <a:latin typeface="CKT Kuaile 2.0 Bold" panose="02010800040101010101" pitchFamily="1" charset="-122"/>
              <a:ea typeface="CKT Kuaile 2.0 Bold" panose="02010800040101010101" pitchFamily="1" charset="-122"/>
            </a:endParaRPr>
          </a:p>
        </p:txBody>
      </p:sp>
      <p:sp>
        <p:nvSpPr>
          <p:cNvPr id="32" name="文本框 31"/>
          <p:cNvSpPr txBox="1"/>
          <p:nvPr/>
        </p:nvSpPr>
        <p:spPr>
          <a:xfrm>
            <a:off x="4224980" y="3966670"/>
            <a:ext cx="269914" cy="285828"/>
          </a:xfrm>
          <a:prstGeom prst="rect">
            <a:avLst/>
          </a:prstGeom>
        </p:spPr>
        <p:txBody>
          <a:bodyPr anchor="ctr">
            <a:scene3d>
              <a:camera prst="legacyObliqueTopLeft">
                <a:rot lat="0" lon="0" rev="0"/>
              </a:camera>
              <a:lightRig rig="legacyFlat1" dir="tl"/>
            </a:scene3d>
          </a:bodyPr>
          <a:lstStyle/>
          <a:p>
            <a:pPr algn="ctr">
              <a:lnSpc>
                <a:spcPct val="112499"/>
              </a:lnSpc>
            </a:pPr>
            <a:r>
              <a:rPr lang="en-US" altLang="zh-CN" sz="1667" kern="100" dirty="0">
                <a:solidFill>
                  <a:srgbClr val="FFFFFF">
                    <a:alpha val="100000"/>
                  </a:srgbClr>
                </a:solidFill>
                <a:latin typeface="CKT Kuaile 2.0 Bold" panose="02010800040101010101" pitchFamily="1" charset="-122"/>
                <a:ea typeface="CKT Kuaile 2.0 Bold" panose="02010800040101010101" pitchFamily="1" charset="-122"/>
              </a:rPr>
              <a:t>9</a:t>
            </a:r>
            <a:endParaRPr sz="1667" kern="100" spc="0" dirty="0">
              <a:solidFill>
                <a:srgbClr val="FFFFFF">
                  <a:alpha val="100000"/>
                </a:srgbClr>
              </a:solidFill>
              <a:latin typeface="CKT Kuaile 2.0 Bold" panose="02010800040101010101" pitchFamily="1" charset="-122"/>
              <a:ea typeface="CKT Kuaile 2.0 Bold" panose="02010800040101010101" pitchFamily="1" charset="-122"/>
            </a:endParaRPr>
          </a:p>
        </p:txBody>
      </p:sp>
      <p:sp>
        <p:nvSpPr>
          <p:cNvPr id="34" name="文本框 33">
            <a:extLst>
              <a:ext uri="{FF2B5EF4-FFF2-40B4-BE49-F238E27FC236}">
                <a16:creationId xmlns:a16="http://schemas.microsoft.com/office/drawing/2014/main" id="{0374C4A6-AF2E-05BE-8445-96EA6D4BBE59}"/>
              </a:ext>
            </a:extLst>
          </p:cNvPr>
          <p:cNvSpPr txBox="1"/>
          <p:nvPr/>
        </p:nvSpPr>
        <p:spPr>
          <a:xfrm>
            <a:off x="5358195" y="1288808"/>
            <a:ext cx="2970143" cy="1224887"/>
          </a:xfrm>
          <a:prstGeom prst="rect">
            <a:avLst/>
          </a:prstGeom>
          <a:noFill/>
        </p:spPr>
        <p:txBody>
          <a:bodyPr wrap="square">
            <a:spAutoFit/>
          </a:bodyPr>
          <a:lstStyle/>
          <a:p>
            <a:pPr algn="just">
              <a:lnSpc>
                <a:spcPct val="150000"/>
              </a:lnSpc>
            </a:pPr>
            <a:r>
              <a:rPr lang="en-US" altLang="zh-CN" sz="1000" kern="100" dirty="0">
                <a:latin typeface="Alibaba PuHuiTi R" pitchFamily="18" charset="-122"/>
                <a:ea typeface="Alibaba PuHuiTi R" pitchFamily="18" charset="-122"/>
                <a:cs typeface="Alibaba PuHuiTi R" pitchFamily="18" charset="-122"/>
              </a:rPr>
              <a:t>2019</a:t>
            </a:r>
            <a:r>
              <a:rPr lang="zh-CN" altLang="zh-CN" sz="1000" kern="100" dirty="0">
                <a:latin typeface="Alibaba PuHuiTi R" pitchFamily="18" charset="-122"/>
                <a:ea typeface="Alibaba PuHuiTi R" pitchFamily="18" charset="-122"/>
                <a:cs typeface="Alibaba PuHuiTi R" pitchFamily="18" charset="-122"/>
              </a:rPr>
              <a:t>年</a:t>
            </a:r>
            <a:r>
              <a:rPr lang="en-US" altLang="zh-CN" sz="1000" kern="100" dirty="0">
                <a:latin typeface="Alibaba PuHuiTi R" pitchFamily="18" charset="-122"/>
                <a:ea typeface="Alibaba PuHuiTi R" pitchFamily="18" charset="-122"/>
                <a:cs typeface="Alibaba PuHuiTi R" pitchFamily="18" charset="-122"/>
              </a:rPr>
              <a:t>7</a:t>
            </a:r>
            <a:r>
              <a:rPr lang="zh-CN" altLang="zh-CN" sz="1000" kern="100" dirty="0">
                <a:latin typeface="Alibaba PuHuiTi R" pitchFamily="18" charset="-122"/>
                <a:ea typeface="Alibaba PuHuiTi R" pitchFamily="18" charset="-122"/>
                <a:cs typeface="Alibaba PuHuiTi R" pitchFamily="18" charset="-122"/>
              </a:rPr>
              <a:t>月，承接长征镇</a:t>
            </a:r>
            <a:r>
              <a:rPr lang="zh-CN" altLang="en-US" sz="1000" kern="100" dirty="0">
                <a:latin typeface="Alibaba PuHuiTi R" pitchFamily="18" charset="-122"/>
                <a:ea typeface="Alibaba PuHuiTi R" pitchFamily="18" charset="-122"/>
                <a:cs typeface="Alibaba PuHuiTi R" pitchFamily="18" charset="-122"/>
              </a:rPr>
              <a:t>“</a:t>
            </a:r>
            <a:r>
              <a:rPr lang="zh-CN" altLang="zh-CN" sz="1000" kern="100" dirty="0">
                <a:latin typeface="Alibaba PuHuiTi R" pitchFamily="18" charset="-122"/>
                <a:ea typeface="Alibaba PuHuiTi R" pitchFamily="18" charset="-122"/>
                <a:cs typeface="Alibaba PuHuiTi R" pitchFamily="18" charset="-122"/>
              </a:rPr>
              <a:t>洁衣洗衣</a:t>
            </a:r>
            <a:r>
              <a:rPr lang="zh-CN" altLang="en-US" sz="1000" kern="100" dirty="0">
                <a:latin typeface="Alibaba PuHuiTi R" pitchFamily="18" charset="-122"/>
                <a:ea typeface="Alibaba PuHuiTi R" pitchFamily="18" charset="-122"/>
                <a:cs typeface="Alibaba PuHuiTi R" pitchFamily="18" charset="-122"/>
              </a:rPr>
              <a:t>”</a:t>
            </a:r>
            <a:r>
              <a:rPr lang="zh-CN" altLang="zh-CN" sz="1000" kern="100" dirty="0">
                <a:latin typeface="Alibaba PuHuiTi R" pitchFamily="18" charset="-122"/>
                <a:ea typeface="Alibaba PuHuiTi R" pitchFamily="18" charset="-122"/>
                <a:cs typeface="Alibaba PuHuiTi R" pitchFamily="18" charset="-122"/>
              </a:rPr>
              <a:t>项目监管工作，取得社会强烈反响，事迹分别在</a:t>
            </a:r>
            <a:r>
              <a:rPr lang="en-US" altLang="zh-CN" sz="1000" kern="100" dirty="0">
                <a:latin typeface="Alibaba PuHuiTi R" pitchFamily="18" charset="-122"/>
                <a:ea typeface="Alibaba PuHuiTi R" pitchFamily="18" charset="-122"/>
                <a:cs typeface="Alibaba PuHuiTi R" pitchFamily="18" charset="-122"/>
              </a:rPr>
              <a:t>2019</a:t>
            </a:r>
            <a:r>
              <a:rPr lang="zh-CN" altLang="zh-CN" sz="1000" kern="100" dirty="0">
                <a:latin typeface="Alibaba PuHuiTi R" pitchFamily="18" charset="-122"/>
                <a:ea typeface="Alibaba PuHuiTi R" pitchFamily="18" charset="-122"/>
                <a:cs typeface="Alibaba PuHuiTi R" pitchFamily="18" charset="-122"/>
              </a:rPr>
              <a:t>年</a:t>
            </a:r>
            <a:r>
              <a:rPr lang="en-US" altLang="zh-CN" sz="1000" kern="100" dirty="0">
                <a:latin typeface="Alibaba PuHuiTi R" pitchFamily="18" charset="-122"/>
                <a:ea typeface="Alibaba PuHuiTi R" pitchFamily="18" charset="-122"/>
                <a:cs typeface="Alibaba PuHuiTi R" pitchFamily="18" charset="-122"/>
              </a:rPr>
              <a:t>9</a:t>
            </a:r>
            <a:r>
              <a:rPr lang="zh-CN" altLang="zh-CN" sz="1000" kern="100" dirty="0">
                <a:latin typeface="Alibaba PuHuiTi R" pitchFamily="18" charset="-122"/>
                <a:ea typeface="Alibaba PuHuiTi R" pitchFamily="18" charset="-122"/>
                <a:cs typeface="Alibaba PuHuiTi R" pitchFamily="18" charset="-122"/>
              </a:rPr>
              <a:t>月</a:t>
            </a:r>
            <a:r>
              <a:rPr lang="en-US" altLang="zh-CN" sz="1000" kern="100" dirty="0">
                <a:latin typeface="Alibaba PuHuiTi R" pitchFamily="18" charset="-122"/>
                <a:ea typeface="Alibaba PuHuiTi R" pitchFamily="18" charset="-122"/>
                <a:cs typeface="Alibaba PuHuiTi R" pitchFamily="18" charset="-122"/>
              </a:rPr>
              <a:t>20</a:t>
            </a:r>
            <a:r>
              <a:rPr lang="zh-CN" altLang="zh-CN" sz="1000" kern="100" dirty="0">
                <a:latin typeface="Alibaba PuHuiTi R" pitchFamily="18" charset="-122"/>
                <a:ea typeface="Alibaba PuHuiTi R" pitchFamily="18" charset="-122"/>
                <a:cs typeface="Alibaba PuHuiTi R" pitchFamily="18" charset="-122"/>
              </a:rPr>
              <a:t>日和</a:t>
            </a:r>
            <a:r>
              <a:rPr lang="en-US" altLang="zh-CN" sz="1000" kern="100" dirty="0">
                <a:latin typeface="Alibaba PuHuiTi R" pitchFamily="18" charset="-122"/>
                <a:ea typeface="Alibaba PuHuiTi R" pitchFamily="18" charset="-122"/>
                <a:cs typeface="Alibaba PuHuiTi R" pitchFamily="18" charset="-122"/>
              </a:rPr>
              <a:t>9</a:t>
            </a:r>
            <a:r>
              <a:rPr lang="zh-CN" altLang="zh-CN" sz="1000" kern="100" dirty="0">
                <a:latin typeface="Alibaba PuHuiTi R" pitchFamily="18" charset="-122"/>
                <a:ea typeface="Alibaba PuHuiTi R" pitchFamily="18" charset="-122"/>
                <a:cs typeface="Alibaba PuHuiTi R" pitchFamily="18" charset="-122"/>
              </a:rPr>
              <a:t>月</a:t>
            </a:r>
            <a:r>
              <a:rPr lang="en-US" altLang="zh-CN" sz="1000" kern="100" dirty="0">
                <a:latin typeface="Alibaba PuHuiTi R" pitchFamily="18" charset="-122"/>
                <a:ea typeface="Alibaba PuHuiTi R" pitchFamily="18" charset="-122"/>
                <a:cs typeface="Alibaba PuHuiTi R" pitchFamily="18" charset="-122"/>
              </a:rPr>
              <a:t>23</a:t>
            </a:r>
            <a:r>
              <a:rPr lang="zh-CN" altLang="zh-CN" sz="1000" kern="100" dirty="0">
                <a:latin typeface="Alibaba PuHuiTi R" pitchFamily="18" charset="-122"/>
                <a:ea typeface="Alibaba PuHuiTi R" pitchFamily="18" charset="-122"/>
                <a:cs typeface="Alibaba PuHuiTi R" pitchFamily="18" charset="-122"/>
              </a:rPr>
              <a:t>日学习强国</a:t>
            </a:r>
            <a:r>
              <a:rPr lang="en-US" altLang="zh-CN" sz="1000" kern="100" dirty="0">
                <a:latin typeface="Alibaba PuHuiTi R" pitchFamily="18" charset="-122"/>
                <a:ea typeface="Alibaba PuHuiTi R" pitchFamily="18" charset="-122"/>
                <a:cs typeface="Alibaba PuHuiTi R" pitchFamily="18" charset="-122"/>
              </a:rPr>
              <a:t>App</a:t>
            </a:r>
            <a:r>
              <a:rPr lang="zh-CN" altLang="zh-CN" sz="1000" kern="100" dirty="0">
                <a:latin typeface="Alibaba PuHuiTi R" pitchFamily="18" charset="-122"/>
                <a:ea typeface="Alibaba PuHuiTi R" pitchFamily="18" charset="-122"/>
                <a:cs typeface="Alibaba PuHuiTi R" pitchFamily="18" charset="-122"/>
              </a:rPr>
              <a:t>和中新网上海新闻上，报道了《长征镇“洁衣”特色服务巧解老人“洗衣难”》事迹</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stretch>
            <a:fillRect/>
          </a:stretch>
        </p:blipFill>
        <p:spPr>
          <a:xfrm>
            <a:off x="0" y="0"/>
            <a:ext cx="9144000" cy="5143500"/>
          </a:xfrm>
          <a:prstGeom prst="rect">
            <a:avLst/>
          </a:prstGeom>
        </p:spPr>
      </p:pic>
      <p:sp>
        <p:nvSpPr>
          <p:cNvPr id="25" name="矩形 24">
            <a:extLst>
              <a:ext uri="{FF2B5EF4-FFF2-40B4-BE49-F238E27FC236}">
                <a16:creationId xmlns:a16="http://schemas.microsoft.com/office/drawing/2014/main" id="{C10DA892-6F15-23A4-4298-636954979963}"/>
              </a:ext>
            </a:extLst>
          </p:cNvPr>
          <p:cNvSpPr/>
          <p:nvPr/>
        </p:nvSpPr>
        <p:spPr>
          <a:xfrm>
            <a:off x="5810250" y="-238125"/>
            <a:ext cx="3181350" cy="4114800"/>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6" name="矩形 25">
            <a:extLst>
              <a:ext uri="{FF2B5EF4-FFF2-40B4-BE49-F238E27FC236}">
                <a16:creationId xmlns:a16="http://schemas.microsoft.com/office/drawing/2014/main" id="{F29FAC4C-9C35-6921-8388-1C7C4DD63FED}"/>
              </a:ext>
            </a:extLst>
          </p:cNvPr>
          <p:cNvSpPr/>
          <p:nvPr/>
        </p:nvSpPr>
        <p:spPr>
          <a:xfrm>
            <a:off x="152400" y="3234588"/>
            <a:ext cx="9220200" cy="2099411"/>
          </a:xfrm>
          <a:prstGeom prst="rect">
            <a:avLst/>
          </a:prstGeom>
          <a:solidFill>
            <a:schemeClr val="accent1">
              <a:lumMod val="75000"/>
              <a:alpha val="2251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16" name="组合 15">
            <a:extLst>
              <a:ext uri="{FF2B5EF4-FFF2-40B4-BE49-F238E27FC236}">
                <a16:creationId xmlns:a16="http://schemas.microsoft.com/office/drawing/2014/main" id="{8553DCD6-5143-151D-F3D2-C310BBB6E7E1}"/>
              </a:ext>
            </a:extLst>
          </p:cNvPr>
          <p:cNvGrpSpPr/>
          <p:nvPr/>
        </p:nvGrpSpPr>
        <p:grpSpPr>
          <a:xfrm>
            <a:off x="4101951" y="341884"/>
            <a:ext cx="1986324" cy="1261095"/>
            <a:chOff x="2890418" y="1729917"/>
            <a:chExt cx="1986324" cy="1261095"/>
          </a:xfrm>
        </p:grpSpPr>
        <p:pic>
          <p:nvPicPr>
            <p:cNvPr id="4" name="图片 3"/>
            <p:cNvPicPr>
              <a:picLocks noChangeAspect="1"/>
            </p:cNvPicPr>
            <p:nvPr/>
          </p:nvPicPr>
          <p:blipFill>
            <a:blip r:embed="rId3"/>
            <a:stretch>
              <a:fillRect/>
            </a:stretch>
          </p:blipFill>
          <p:spPr>
            <a:xfrm>
              <a:off x="2890418" y="2162175"/>
              <a:ext cx="1986324" cy="409575"/>
            </a:xfrm>
            <a:prstGeom prst="rect">
              <a:avLst/>
            </a:prstGeom>
          </p:spPr>
        </p:pic>
        <p:sp>
          <p:nvSpPr>
            <p:cNvPr id="7" name="文本框 6"/>
            <p:cNvSpPr txBox="1"/>
            <p:nvPr/>
          </p:nvSpPr>
          <p:spPr>
            <a:xfrm>
              <a:off x="2890418" y="1729917"/>
              <a:ext cx="1986323" cy="1261095"/>
            </a:xfrm>
            <a:prstGeom prst="rect">
              <a:avLst/>
            </a:prstGeom>
          </p:spPr>
          <p:txBody>
            <a:bodyPr anchor="ctr">
              <a:scene3d>
                <a:camera prst="legacyObliqueTopLeft">
                  <a:rot lat="0" lon="0" rev="0"/>
                </a:camera>
                <a:lightRig rig="legacyFlat1" dir="tl"/>
              </a:scene3d>
            </a:bodyPr>
            <a:lstStyle/>
            <a:p>
              <a:pPr algn="dist">
                <a:lnSpc>
                  <a:spcPct val="112500"/>
                </a:lnSpc>
              </a:pPr>
              <a:r>
                <a:rPr lang="en-US" altLang="zh-CN" sz="1349" kern="100" spc="0" dirty="0">
                  <a:solidFill>
                    <a:srgbClr val="FFFFFF">
                      <a:alpha val="100000"/>
                    </a:srgbClr>
                  </a:solidFill>
                  <a:latin typeface="Noto Sans S Chinese Medium" panose="02010800040101010101" pitchFamily="1" charset="-122"/>
                  <a:ea typeface="Noto Sans S Chinese Medium" panose="02010800040101010101" pitchFamily="1" charset="-122"/>
                </a:rPr>
                <a:t>2020</a:t>
              </a:r>
              <a:endParaRPr sz="1349" kern="100" spc="0" dirty="0">
                <a:solidFill>
                  <a:srgbClr val="FFFFFF">
                    <a:alpha val="100000"/>
                  </a:srgbClr>
                </a:solidFill>
                <a:latin typeface="Noto Sans S Chinese Medium" panose="02010800040101010101" pitchFamily="1" charset="-122"/>
                <a:ea typeface="Noto Sans S Chinese Medium" panose="02010800040101010101" pitchFamily="1" charset="-122"/>
              </a:endParaRPr>
            </a:p>
          </p:txBody>
        </p:sp>
      </p:grpSp>
      <p:pic>
        <p:nvPicPr>
          <p:cNvPr id="5" name="图片 4"/>
          <p:cNvPicPr>
            <a:picLocks noChangeAspect="1"/>
          </p:cNvPicPr>
          <p:nvPr/>
        </p:nvPicPr>
        <p:blipFill>
          <a:blip r:embed="rId4"/>
          <a:stretch>
            <a:fillRect/>
          </a:stretch>
        </p:blipFill>
        <p:spPr>
          <a:xfrm flipH="1">
            <a:off x="-58597" y="-15207"/>
            <a:ext cx="820933" cy="820933"/>
          </a:xfrm>
          <a:prstGeom prst="rect">
            <a:avLst/>
          </a:prstGeom>
        </p:spPr>
      </p:pic>
      <p:grpSp>
        <p:nvGrpSpPr>
          <p:cNvPr id="17" name="组合 16">
            <a:extLst>
              <a:ext uri="{FF2B5EF4-FFF2-40B4-BE49-F238E27FC236}">
                <a16:creationId xmlns:a16="http://schemas.microsoft.com/office/drawing/2014/main" id="{D30866E2-67CB-4201-351D-13845692B411}"/>
              </a:ext>
            </a:extLst>
          </p:cNvPr>
          <p:cNvGrpSpPr/>
          <p:nvPr/>
        </p:nvGrpSpPr>
        <p:grpSpPr>
          <a:xfrm>
            <a:off x="6341385" y="774142"/>
            <a:ext cx="2549504" cy="1675823"/>
            <a:chOff x="5881096" y="2092496"/>
            <a:chExt cx="2549504" cy="1675823"/>
          </a:xfrm>
        </p:grpSpPr>
        <p:sp>
          <p:nvSpPr>
            <p:cNvPr id="9" name="文本框 8"/>
            <p:cNvSpPr txBox="1"/>
            <p:nvPr/>
          </p:nvSpPr>
          <p:spPr>
            <a:xfrm rot="21600000">
              <a:off x="5881096" y="2736578"/>
              <a:ext cx="2549504" cy="1031741"/>
            </a:xfrm>
            <a:prstGeom prst="rect">
              <a:avLst/>
            </a:prstGeom>
          </p:spPr>
          <p:txBody>
            <a:bodyPr anchor="ctr">
              <a:scene3d>
                <a:camera prst="legacyObliqueTopLeft">
                  <a:rot lat="0" lon="0" rev="0"/>
                </a:camera>
                <a:lightRig rig="legacyFlat1" dir="tl"/>
              </a:scene3d>
            </a:bodyPr>
            <a:lstStyle/>
            <a:p>
              <a:pPr algn="just">
                <a:lnSpc>
                  <a:spcPct val="150000"/>
                </a:lnSpc>
              </a:pPr>
              <a:r>
                <a:rPr lang="en-US" altLang="zh-CN" sz="1000" kern="100" dirty="0">
                  <a:latin typeface="Alibaba PuHuiTi R" pitchFamily="18" charset="-122"/>
                  <a:ea typeface="Alibaba PuHuiTi R" pitchFamily="18" charset="-122"/>
                  <a:cs typeface="Alibaba PuHuiTi R" pitchFamily="18" charset="-122"/>
                </a:rPr>
                <a:t>2020</a:t>
              </a:r>
              <a:r>
                <a:rPr lang="zh-CN" altLang="zh-CN" sz="1000" kern="100" dirty="0">
                  <a:latin typeface="Alibaba PuHuiTi R" pitchFamily="18" charset="-122"/>
                  <a:ea typeface="Alibaba PuHuiTi R" pitchFamily="18" charset="-122"/>
                  <a:cs typeface="Alibaba PuHuiTi R" pitchFamily="18" charset="-122"/>
                </a:rPr>
                <a:t>年</a:t>
              </a:r>
              <a:r>
                <a:rPr lang="en-US" altLang="zh-CN" sz="1000" kern="100" dirty="0">
                  <a:latin typeface="Alibaba PuHuiTi R" pitchFamily="18" charset="-122"/>
                  <a:ea typeface="Alibaba PuHuiTi R" pitchFamily="18" charset="-122"/>
                  <a:cs typeface="Alibaba PuHuiTi R" pitchFamily="18" charset="-122"/>
                </a:rPr>
                <a:t>4</a:t>
              </a:r>
              <a:r>
                <a:rPr lang="zh-CN" altLang="zh-CN" sz="1000" kern="100" dirty="0">
                  <a:latin typeface="Alibaba PuHuiTi R" pitchFamily="18" charset="-122"/>
                  <a:ea typeface="Alibaba PuHuiTi R" pitchFamily="18" charset="-122"/>
                  <a:cs typeface="Alibaba PuHuiTi R" pitchFamily="18" charset="-122"/>
                </a:rPr>
                <a:t>月</a:t>
              </a:r>
              <a:r>
                <a:rPr lang="en-US" altLang="zh-CN" sz="1000" kern="100" dirty="0">
                  <a:latin typeface="Alibaba PuHuiTi R" pitchFamily="18" charset="-122"/>
                  <a:ea typeface="Alibaba PuHuiTi R" pitchFamily="18" charset="-122"/>
                  <a:cs typeface="Alibaba PuHuiTi R" pitchFamily="18" charset="-122"/>
                </a:rPr>
                <a:t>1</a:t>
              </a:r>
              <a:r>
                <a:rPr lang="zh-CN" altLang="zh-CN" sz="1000" kern="100" dirty="0">
                  <a:latin typeface="Alibaba PuHuiTi R" pitchFamily="18" charset="-122"/>
                  <a:ea typeface="Alibaba PuHuiTi R" pitchFamily="18" charset="-122"/>
                  <a:cs typeface="Alibaba PuHuiTi R" pitchFamily="18" charset="-122"/>
                </a:rPr>
                <a:t>日，受邀上海电台阿基米德养老在线采访，介绍养老服务管理模式</a:t>
              </a:r>
              <a:endParaRPr lang="en-US" altLang="zh-CN" sz="1000" kern="100" dirty="0">
                <a:latin typeface="Alibaba PuHuiTi R" pitchFamily="18" charset="-122"/>
                <a:ea typeface="Alibaba PuHuiTi R" pitchFamily="18" charset="-122"/>
                <a:cs typeface="Alibaba PuHuiTi R" pitchFamily="18" charset="-122"/>
              </a:endParaRPr>
            </a:p>
            <a:p>
              <a:pPr algn="just">
                <a:lnSpc>
                  <a:spcPct val="150000"/>
                </a:lnSpc>
              </a:pPr>
              <a:endParaRPr lang="zh-CN" altLang="zh-CN" sz="1000" kern="100" dirty="0">
                <a:latin typeface="Alibaba PuHuiTi R" pitchFamily="18" charset="-122"/>
                <a:ea typeface="Alibaba PuHuiTi R" pitchFamily="18" charset="-122"/>
                <a:cs typeface="Alibaba PuHuiTi R" pitchFamily="18" charset="-122"/>
              </a:endParaRPr>
            </a:p>
            <a:p>
              <a:pPr algn="just">
                <a:lnSpc>
                  <a:spcPct val="150000"/>
                </a:lnSpc>
              </a:pPr>
              <a:r>
                <a:rPr lang="en-US" altLang="zh-CN" sz="1000" kern="100" dirty="0">
                  <a:latin typeface="Alibaba PuHuiTi R" pitchFamily="18" charset="-122"/>
                  <a:ea typeface="Alibaba PuHuiTi R" pitchFamily="18" charset="-122"/>
                  <a:cs typeface="Alibaba PuHuiTi R" pitchFamily="18" charset="-122"/>
                </a:rPr>
                <a:t>2020</a:t>
              </a:r>
              <a:r>
                <a:rPr lang="zh-CN" altLang="zh-CN" sz="1000" kern="100" dirty="0">
                  <a:latin typeface="Alibaba PuHuiTi R" pitchFamily="18" charset="-122"/>
                  <a:ea typeface="Alibaba PuHuiTi R" pitchFamily="18" charset="-122"/>
                  <a:cs typeface="Alibaba PuHuiTi R" pitchFamily="18" charset="-122"/>
                </a:rPr>
                <a:t>年荣获上海市民办非企业</a:t>
              </a:r>
              <a:r>
                <a:rPr lang="en-US" altLang="zh-CN" sz="1000" kern="100" dirty="0">
                  <a:latin typeface="Alibaba PuHuiTi R" pitchFamily="18" charset="-122"/>
                  <a:ea typeface="Alibaba PuHuiTi R" pitchFamily="18" charset="-122"/>
                  <a:cs typeface="Alibaba PuHuiTi R" pitchFamily="18" charset="-122"/>
                </a:rPr>
                <a:t>3A</a:t>
              </a:r>
              <a:r>
                <a:rPr lang="zh-CN" altLang="zh-CN" sz="1000" kern="100" dirty="0">
                  <a:latin typeface="Alibaba PuHuiTi R" pitchFamily="18" charset="-122"/>
                  <a:ea typeface="Alibaba PuHuiTi R" pitchFamily="18" charset="-122"/>
                  <a:cs typeface="Alibaba PuHuiTi R" pitchFamily="18" charset="-122"/>
                </a:rPr>
                <a:t>等级</a:t>
              </a:r>
            </a:p>
          </p:txBody>
        </p:sp>
        <p:sp>
          <p:nvSpPr>
            <p:cNvPr id="12" name="文本框 11"/>
            <p:cNvSpPr txBox="1"/>
            <p:nvPr/>
          </p:nvSpPr>
          <p:spPr>
            <a:xfrm>
              <a:off x="5882272" y="2092496"/>
              <a:ext cx="2547152" cy="543924"/>
            </a:xfrm>
            <a:prstGeom prst="rect">
              <a:avLst/>
            </a:prstGeom>
          </p:spPr>
          <p:txBody>
            <a:bodyPr anchor="ctr">
              <a:scene3d>
                <a:camera prst="legacyObliqueTopLeft">
                  <a:rot lat="0" lon="0" rev="0"/>
                </a:camera>
                <a:lightRig rig="legacyFlat1" dir="tl"/>
              </a:scene3d>
            </a:bodyPr>
            <a:lstStyle/>
            <a:p>
              <a:pPr algn="l">
                <a:lnSpc>
                  <a:spcPct val="112500"/>
                </a:lnSpc>
              </a:pPr>
              <a:r>
                <a:rPr lang="en-US" sz="1586" kern="100" dirty="0" err="1">
                  <a:solidFill>
                    <a:srgbClr val="255FBA">
                      <a:alpha val="100000"/>
                    </a:srgbClr>
                  </a:solidFill>
                  <a:latin typeface="Maven Pro Bold" panose="02010800040101010101" pitchFamily="1" charset="-122"/>
                  <a:ea typeface="Maven Pro Bold" panose="02010800040101010101" pitchFamily="1" charset="-122"/>
                </a:rPr>
                <a:t>上海电台</a:t>
              </a:r>
              <a:endParaRPr sz="1586" kern="100" spc="0" dirty="0">
                <a:solidFill>
                  <a:srgbClr val="255FBA">
                    <a:alpha val="100000"/>
                  </a:srgbClr>
                </a:solidFill>
                <a:latin typeface="Maven Pro Bold" panose="02010800040101010101" pitchFamily="1" charset="-122"/>
                <a:ea typeface="Maven Pro Bold" panose="02010800040101010101" pitchFamily="1" charset="-122"/>
              </a:endParaRPr>
            </a:p>
          </p:txBody>
        </p:sp>
      </p:grpSp>
      <p:grpSp>
        <p:nvGrpSpPr>
          <p:cNvPr id="13" name="组合 12">
            <a:extLst>
              <a:ext uri="{FF2B5EF4-FFF2-40B4-BE49-F238E27FC236}">
                <a16:creationId xmlns:a16="http://schemas.microsoft.com/office/drawing/2014/main" id="{1A16A693-9183-DB1E-DAC0-E47AEE4D9E66}"/>
              </a:ext>
            </a:extLst>
          </p:cNvPr>
          <p:cNvGrpSpPr/>
          <p:nvPr/>
        </p:nvGrpSpPr>
        <p:grpSpPr>
          <a:xfrm>
            <a:off x="709612" y="309115"/>
            <a:ext cx="3675889" cy="488393"/>
            <a:chOff x="709612" y="309115"/>
            <a:chExt cx="3675889" cy="488393"/>
          </a:xfrm>
        </p:grpSpPr>
        <p:sp>
          <p:nvSpPr>
            <p:cNvPr id="14" name="文本框 13">
              <a:extLst>
                <a:ext uri="{FF2B5EF4-FFF2-40B4-BE49-F238E27FC236}">
                  <a16:creationId xmlns:a16="http://schemas.microsoft.com/office/drawing/2014/main" id="{64003FC4-E1AE-CA0D-C33F-F16A519764B3}"/>
                </a:ext>
              </a:extLst>
            </p:cNvPr>
            <p:cNvSpPr txBox="1"/>
            <p:nvPr/>
          </p:nvSpPr>
          <p:spPr>
            <a:xfrm>
              <a:off x="709612" y="626276"/>
              <a:ext cx="3675889" cy="171232"/>
            </a:xfrm>
            <a:prstGeom prst="rect">
              <a:avLst/>
            </a:prstGeom>
          </p:spPr>
          <p:txBody>
            <a:bodyPr anchor="ctr">
              <a:scene3d>
                <a:camera prst="legacyObliqueTopLeft">
                  <a:rot lat="0" lon="0" rev="0"/>
                </a:camera>
                <a:lightRig rig="legacyFlat1" dir="tl"/>
              </a:scene3d>
            </a:bodyPr>
            <a:lstStyle/>
            <a:p>
              <a:pPr algn="l">
                <a:lnSpc>
                  <a:spcPct val="112500"/>
                </a:lnSpc>
              </a:pPr>
              <a:r>
                <a:rPr lang="en-US" altLang="zh-CN" sz="998" kern="100" spc="0" dirty="0" err="1">
                  <a:solidFill>
                    <a:srgbClr val="000000">
                      <a:alpha val="100000"/>
                    </a:srgbClr>
                  </a:solidFill>
                  <a:latin typeface="Alibaba Sans" panose="02010800040101010101" pitchFamily="1" charset="-122"/>
                  <a:ea typeface="Alibaba Sans" panose="02010800040101010101" pitchFamily="1" charset="-122"/>
                </a:rPr>
                <a:t>Adwards</a:t>
              </a:r>
              <a:r>
                <a:rPr lang="zh-CN" altLang="en-US" sz="998" kern="100" spc="0" dirty="0">
                  <a:solidFill>
                    <a:srgbClr val="000000">
                      <a:alpha val="100000"/>
                    </a:srgbClr>
                  </a:solidFill>
                  <a:latin typeface="Alibaba Sans" panose="02010800040101010101" pitchFamily="1" charset="-122"/>
                  <a:ea typeface="Alibaba Sans" panose="02010800040101010101" pitchFamily="1" charset="-122"/>
                </a:rPr>
                <a:t> </a:t>
              </a:r>
              <a:r>
                <a:rPr lang="en-US" altLang="zh-CN" sz="998" kern="100" dirty="0">
                  <a:solidFill>
                    <a:srgbClr val="000000">
                      <a:alpha val="100000"/>
                    </a:srgbClr>
                  </a:solidFill>
                  <a:latin typeface="Alibaba Sans" panose="02010800040101010101" pitchFamily="1" charset="-122"/>
                  <a:ea typeface="Alibaba Sans" panose="02010800040101010101" pitchFamily="1" charset="-122"/>
                </a:rPr>
                <a:t>&amp;</a:t>
              </a:r>
              <a:r>
                <a:rPr lang="zh-CN" altLang="en-US" sz="998" kern="100" dirty="0">
                  <a:solidFill>
                    <a:srgbClr val="000000">
                      <a:alpha val="100000"/>
                    </a:srgbClr>
                  </a:solidFill>
                  <a:latin typeface="Alibaba Sans" panose="02010800040101010101" pitchFamily="1" charset="-122"/>
                  <a:ea typeface="Alibaba Sans" panose="02010800040101010101" pitchFamily="1" charset="-122"/>
                </a:rPr>
                <a:t> </a:t>
              </a:r>
              <a:r>
                <a:rPr lang="en-US" altLang="zh-CN" sz="998" kern="100" dirty="0">
                  <a:solidFill>
                    <a:srgbClr val="000000">
                      <a:alpha val="100000"/>
                    </a:srgbClr>
                  </a:solidFill>
                  <a:latin typeface="Alibaba Sans" panose="02010800040101010101" pitchFamily="1" charset="-122"/>
                  <a:ea typeface="Alibaba Sans" panose="02010800040101010101" pitchFamily="1" charset="-122"/>
                </a:rPr>
                <a:t>Impact</a:t>
              </a:r>
              <a:endParaRPr sz="998" kern="100" spc="0" dirty="0">
                <a:solidFill>
                  <a:srgbClr val="000000">
                    <a:alpha val="100000"/>
                  </a:srgbClr>
                </a:solidFill>
                <a:latin typeface="Alibaba Sans" panose="02010800040101010101" pitchFamily="1" charset="-122"/>
                <a:ea typeface="Alibaba Sans" panose="02010800040101010101" pitchFamily="1" charset="-122"/>
              </a:endParaRPr>
            </a:p>
          </p:txBody>
        </p:sp>
        <p:sp>
          <p:nvSpPr>
            <p:cNvPr id="15" name="文本框 14">
              <a:extLst>
                <a:ext uri="{FF2B5EF4-FFF2-40B4-BE49-F238E27FC236}">
                  <a16:creationId xmlns:a16="http://schemas.microsoft.com/office/drawing/2014/main" id="{7FDC5F08-C818-741C-CB3B-2BE3BCCBC3F5}"/>
                </a:ext>
              </a:extLst>
            </p:cNvPr>
            <p:cNvSpPr txBox="1"/>
            <p:nvPr/>
          </p:nvSpPr>
          <p:spPr>
            <a:xfrm>
              <a:off x="709612" y="309115"/>
              <a:ext cx="2414562" cy="314387"/>
            </a:xfrm>
            <a:prstGeom prst="rect">
              <a:avLst/>
            </a:prstGeom>
          </p:spPr>
          <p:txBody>
            <a:bodyPr anchor="ctr">
              <a:scene3d>
                <a:camera prst="legacyObliqueTopLeft">
                  <a:rot lat="0" lon="0" rev="0"/>
                </a:camera>
                <a:lightRig rig="legacyFlat1" dir="tl"/>
              </a:scene3d>
            </a:bodyPr>
            <a:lstStyle/>
            <a:p>
              <a:pPr algn="l">
                <a:lnSpc>
                  <a:spcPct val="112500"/>
                </a:lnSpc>
              </a:pPr>
              <a:r>
                <a:rPr lang="zh-CN" altLang="en-US" sz="1833" kern="100" spc="0" dirty="0">
                  <a:solidFill>
                    <a:srgbClr val="255FBA">
                      <a:alpha val="100000"/>
                    </a:srgbClr>
                  </a:solidFill>
                  <a:latin typeface="GEETYPE-XinGothicGB-W7" panose="02010800040101010101" pitchFamily="1" charset="-122"/>
                  <a:ea typeface="GEETYPE-XinGothicGB-W7" panose="02010800040101010101" pitchFamily="1" charset="-122"/>
                </a:rPr>
                <a:t>荣誉及影响</a:t>
              </a:r>
              <a:endParaRPr sz="1833" kern="100" spc="0" dirty="0">
                <a:solidFill>
                  <a:srgbClr val="255FBA">
                    <a:alpha val="100000"/>
                  </a:srgbClr>
                </a:solidFill>
                <a:latin typeface="GEETYPE-XinGothicGB-W7" panose="02010800040101010101" pitchFamily="1" charset="-122"/>
                <a:ea typeface="GEETYPE-XinGothicGB-W7" panose="02010800040101010101" pitchFamily="1" charset="-122"/>
              </a:endParaRPr>
            </a:p>
          </p:txBody>
        </p:sp>
      </p:grpSp>
      <p:grpSp>
        <p:nvGrpSpPr>
          <p:cNvPr id="18" name="组合 17">
            <a:extLst>
              <a:ext uri="{FF2B5EF4-FFF2-40B4-BE49-F238E27FC236}">
                <a16:creationId xmlns:a16="http://schemas.microsoft.com/office/drawing/2014/main" id="{AC12C9C5-8AA8-2AA2-D486-A8DE92FDCD7C}"/>
              </a:ext>
            </a:extLst>
          </p:cNvPr>
          <p:cNvGrpSpPr/>
          <p:nvPr/>
        </p:nvGrpSpPr>
        <p:grpSpPr>
          <a:xfrm>
            <a:off x="500368" y="2617620"/>
            <a:ext cx="1986324" cy="1261095"/>
            <a:chOff x="2890418" y="1729917"/>
            <a:chExt cx="1986324" cy="1261095"/>
          </a:xfrm>
        </p:grpSpPr>
        <p:pic>
          <p:nvPicPr>
            <p:cNvPr id="19" name="图片 18">
              <a:extLst>
                <a:ext uri="{FF2B5EF4-FFF2-40B4-BE49-F238E27FC236}">
                  <a16:creationId xmlns:a16="http://schemas.microsoft.com/office/drawing/2014/main" id="{5F0EA4A0-18A2-0579-46DC-A993D27A2640}"/>
                </a:ext>
              </a:extLst>
            </p:cNvPr>
            <p:cNvPicPr>
              <a:picLocks noChangeAspect="1"/>
            </p:cNvPicPr>
            <p:nvPr/>
          </p:nvPicPr>
          <p:blipFill>
            <a:blip r:embed="rId3"/>
            <a:stretch>
              <a:fillRect/>
            </a:stretch>
          </p:blipFill>
          <p:spPr>
            <a:xfrm>
              <a:off x="2890418" y="2162175"/>
              <a:ext cx="1986324" cy="409575"/>
            </a:xfrm>
            <a:prstGeom prst="rect">
              <a:avLst/>
            </a:prstGeom>
          </p:spPr>
        </p:pic>
        <p:sp>
          <p:nvSpPr>
            <p:cNvPr id="20" name="文本框 19">
              <a:extLst>
                <a:ext uri="{FF2B5EF4-FFF2-40B4-BE49-F238E27FC236}">
                  <a16:creationId xmlns:a16="http://schemas.microsoft.com/office/drawing/2014/main" id="{E9F93490-9C04-8031-D9FE-09C964DAE56A}"/>
                </a:ext>
              </a:extLst>
            </p:cNvPr>
            <p:cNvSpPr txBox="1"/>
            <p:nvPr/>
          </p:nvSpPr>
          <p:spPr>
            <a:xfrm>
              <a:off x="2890418" y="1729917"/>
              <a:ext cx="1986323" cy="1261095"/>
            </a:xfrm>
            <a:prstGeom prst="rect">
              <a:avLst/>
            </a:prstGeom>
          </p:spPr>
          <p:txBody>
            <a:bodyPr anchor="ctr">
              <a:scene3d>
                <a:camera prst="legacyObliqueTopLeft">
                  <a:rot lat="0" lon="0" rev="0"/>
                </a:camera>
                <a:lightRig rig="legacyFlat1" dir="tl"/>
              </a:scene3d>
            </a:bodyPr>
            <a:lstStyle/>
            <a:p>
              <a:pPr algn="dist">
                <a:lnSpc>
                  <a:spcPct val="112500"/>
                </a:lnSpc>
              </a:pPr>
              <a:r>
                <a:rPr lang="en-US" altLang="zh-CN" sz="1349" kern="100" spc="0" dirty="0">
                  <a:solidFill>
                    <a:srgbClr val="FFFFFF">
                      <a:alpha val="100000"/>
                    </a:srgbClr>
                  </a:solidFill>
                  <a:latin typeface="Noto Sans S Chinese Medium" panose="02010800040101010101" pitchFamily="1" charset="-122"/>
                  <a:ea typeface="Noto Sans S Chinese Medium" panose="02010800040101010101" pitchFamily="1" charset="-122"/>
                </a:rPr>
                <a:t>2021</a:t>
              </a:r>
              <a:endParaRPr sz="1349" kern="100" spc="0" dirty="0">
                <a:solidFill>
                  <a:srgbClr val="FFFFFF">
                    <a:alpha val="100000"/>
                  </a:srgbClr>
                </a:solidFill>
                <a:latin typeface="Noto Sans S Chinese Medium" panose="02010800040101010101" pitchFamily="1" charset="-122"/>
                <a:ea typeface="Noto Sans S Chinese Medium" panose="02010800040101010101" pitchFamily="1" charset="-122"/>
              </a:endParaRPr>
            </a:p>
          </p:txBody>
        </p:sp>
      </p:grpSp>
      <p:grpSp>
        <p:nvGrpSpPr>
          <p:cNvPr id="22" name="组合 21">
            <a:extLst>
              <a:ext uri="{FF2B5EF4-FFF2-40B4-BE49-F238E27FC236}">
                <a16:creationId xmlns:a16="http://schemas.microsoft.com/office/drawing/2014/main" id="{86C75DA2-DE4B-FF39-3058-7E64960174FF}"/>
              </a:ext>
            </a:extLst>
          </p:cNvPr>
          <p:cNvGrpSpPr/>
          <p:nvPr/>
        </p:nvGrpSpPr>
        <p:grpSpPr>
          <a:xfrm>
            <a:off x="492532" y="3458152"/>
            <a:ext cx="7146517" cy="1321341"/>
            <a:chOff x="5882271" y="2092496"/>
            <a:chExt cx="7146517" cy="1321341"/>
          </a:xfrm>
        </p:grpSpPr>
        <p:sp>
          <p:nvSpPr>
            <p:cNvPr id="23" name="文本框 22">
              <a:extLst>
                <a:ext uri="{FF2B5EF4-FFF2-40B4-BE49-F238E27FC236}">
                  <a16:creationId xmlns:a16="http://schemas.microsoft.com/office/drawing/2014/main" id="{F393246D-1546-BFD6-5D5F-E87B1FF7E912}"/>
                </a:ext>
              </a:extLst>
            </p:cNvPr>
            <p:cNvSpPr txBox="1"/>
            <p:nvPr/>
          </p:nvSpPr>
          <p:spPr>
            <a:xfrm>
              <a:off x="5882271" y="2382096"/>
              <a:ext cx="7146517" cy="1031741"/>
            </a:xfrm>
            <a:prstGeom prst="rect">
              <a:avLst/>
            </a:prstGeom>
          </p:spPr>
          <p:txBody>
            <a:bodyPr anchor="ctr">
              <a:scene3d>
                <a:camera prst="legacyObliqueTopLeft">
                  <a:rot lat="0" lon="0" rev="0"/>
                </a:camera>
                <a:lightRig rig="legacyFlat1" dir="tl"/>
              </a:scene3d>
            </a:bodyPr>
            <a:lstStyle/>
            <a:p>
              <a:pPr algn="just">
                <a:lnSpc>
                  <a:spcPct val="150000"/>
                </a:lnSpc>
              </a:pPr>
              <a:r>
                <a:rPr lang="zh-CN" altLang="zh-CN" sz="1000" kern="100" dirty="0">
                  <a:latin typeface="Alibaba PuHuiTi R" pitchFamily="18" charset="-122"/>
                  <a:ea typeface="Alibaba PuHuiTi R" pitchFamily="18" charset="-122"/>
                  <a:cs typeface="Alibaba PuHuiTi R" pitchFamily="18" charset="-122"/>
                </a:rPr>
                <a:t>参加了纪念中国共产党建党</a:t>
              </a:r>
              <a:r>
                <a:rPr lang="en-US" altLang="zh-CN" sz="1000" kern="100" dirty="0">
                  <a:latin typeface="Alibaba PuHuiTi R" pitchFamily="18" charset="-122"/>
                  <a:ea typeface="Alibaba PuHuiTi R" pitchFamily="18" charset="-122"/>
                  <a:cs typeface="Alibaba PuHuiTi R" pitchFamily="18" charset="-122"/>
                </a:rPr>
                <a:t>100</a:t>
              </a:r>
              <a:r>
                <a:rPr lang="zh-CN" altLang="zh-CN" sz="1000" kern="100" dirty="0">
                  <a:latin typeface="Alibaba PuHuiTi R" pitchFamily="18" charset="-122"/>
                  <a:ea typeface="Alibaba PuHuiTi R" pitchFamily="18" charset="-122"/>
                  <a:cs typeface="Alibaba PuHuiTi R" pitchFamily="18" charset="-122"/>
                </a:rPr>
                <a:t>周年—《老有所依（</a:t>
              </a:r>
              <a:r>
                <a:rPr lang="en-US" altLang="zh-CN" sz="1000" kern="100" dirty="0">
                  <a:latin typeface="Alibaba PuHuiTi R" pitchFamily="18" charset="-122"/>
                  <a:ea typeface="Alibaba PuHuiTi R" pitchFamily="18" charset="-122"/>
                  <a:cs typeface="Alibaba PuHuiTi R" pitchFamily="18" charset="-122"/>
                </a:rPr>
                <a:t>94</a:t>
              </a:r>
              <a:r>
                <a:rPr lang="zh-CN" altLang="zh-CN" sz="1000" kern="100" dirty="0">
                  <a:latin typeface="Alibaba PuHuiTi R" pitchFamily="18" charset="-122"/>
                  <a:ea typeface="Alibaba PuHuiTi R" pitchFamily="18" charset="-122"/>
                  <a:cs typeface="Alibaba PuHuiTi R" pitchFamily="18" charset="-122"/>
                </a:rPr>
                <a:t>）》纪录片的拍摄，该片已在</a:t>
              </a:r>
              <a:r>
                <a:rPr lang="en-US" altLang="zh-CN" sz="1000" kern="100" dirty="0">
                  <a:latin typeface="Alibaba PuHuiTi R" pitchFamily="18" charset="-122"/>
                  <a:ea typeface="Alibaba PuHuiTi R" pitchFamily="18" charset="-122"/>
                  <a:cs typeface="Alibaba PuHuiTi R" pitchFamily="18" charset="-122"/>
                </a:rPr>
                <a:t>2021</a:t>
              </a:r>
              <a:r>
                <a:rPr lang="zh-CN" altLang="zh-CN" sz="1000" kern="100" dirty="0">
                  <a:latin typeface="Alibaba PuHuiTi R" pitchFamily="18" charset="-122"/>
                  <a:ea typeface="Alibaba PuHuiTi R" pitchFamily="18" charset="-122"/>
                  <a:cs typeface="Alibaba PuHuiTi R" pitchFamily="18" charset="-122"/>
                </a:rPr>
                <a:t>年</a:t>
              </a:r>
              <a:r>
                <a:rPr lang="en-US" altLang="zh-CN" sz="1000" kern="100" dirty="0">
                  <a:latin typeface="Alibaba PuHuiTi R" pitchFamily="18" charset="-122"/>
                  <a:ea typeface="Alibaba PuHuiTi R" pitchFamily="18" charset="-122"/>
                  <a:cs typeface="Alibaba PuHuiTi R" pitchFamily="18" charset="-122"/>
                </a:rPr>
                <a:t>10</a:t>
              </a:r>
              <a:r>
                <a:rPr lang="zh-CN" altLang="zh-CN" sz="1000" kern="100" dirty="0">
                  <a:latin typeface="Alibaba PuHuiTi R" pitchFamily="18" charset="-122"/>
                  <a:ea typeface="Alibaba PuHuiTi R" pitchFamily="18" charset="-122"/>
                  <a:cs typeface="Alibaba PuHuiTi R" pitchFamily="18" charset="-122"/>
                </a:rPr>
                <a:t>月</a:t>
              </a:r>
              <a:r>
                <a:rPr lang="en-US" altLang="zh-CN" sz="1000" kern="100" dirty="0">
                  <a:latin typeface="Alibaba PuHuiTi R" pitchFamily="18" charset="-122"/>
                  <a:ea typeface="Alibaba PuHuiTi R" pitchFamily="18" charset="-122"/>
                  <a:cs typeface="Alibaba PuHuiTi R" pitchFamily="18" charset="-122"/>
                </a:rPr>
                <a:t>27</a:t>
              </a:r>
              <a:r>
                <a:rPr lang="zh-CN" altLang="zh-CN" sz="1000" kern="100" dirty="0">
                  <a:latin typeface="Alibaba PuHuiTi R" pitchFamily="18" charset="-122"/>
                  <a:ea typeface="Alibaba PuHuiTi R" pitchFamily="18" charset="-122"/>
                  <a:cs typeface="Alibaba PuHuiTi R" pitchFamily="18" charset="-122"/>
                </a:rPr>
                <a:t>日中央电视台</a:t>
              </a:r>
              <a:r>
                <a:rPr lang="en-US" altLang="zh-CN" sz="1000" kern="100" dirty="0">
                  <a:latin typeface="Alibaba PuHuiTi R" pitchFamily="18" charset="-122"/>
                  <a:ea typeface="Alibaba PuHuiTi R" pitchFamily="18" charset="-122"/>
                  <a:cs typeface="Alibaba PuHuiTi R" pitchFamily="18" charset="-122"/>
                </a:rPr>
                <a:t>6</a:t>
              </a:r>
              <a:r>
                <a:rPr lang="zh-CN" altLang="zh-CN" sz="1000" kern="100" dirty="0">
                  <a:latin typeface="Alibaba PuHuiTi R" pitchFamily="18" charset="-122"/>
                  <a:ea typeface="Alibaba PuHuiTi R" pitchFamily="18" charset="-122"/>
                  <a:cs typeface="Alibaba PuHuiTi R" pitchFamily="18" charset="-122"/>
                </a:rPr>
                <a:t>点</a:t>
              </a:r>
              <a:r>
                <a:rPr lang="en-US" altLang="zh-CN" sz="1000" kern="100" dirty="0">
                  <a:latin typeface="Alibaba PuHuiTi R" pitchFamily="18" charset="-122"/>
                  <a:ea typeface="Alibaba PuHuiTi R" pitchFamily="18" charset="-122"/>
                  <a:cs typeface="Alibaba PuHuiTi R" pitchFamily="18" charset="-122"/>
                </a:rPr>
                <a:t>30</a:t>
              </a:r>
              <a:r>
                <a:rPr lang="zh-CN" altLang="zh-CN" sz="1000" kern="100" dirty="0">
                  <a:latin typeface="Alibaba PuHuiTi R" pitchFamily="18" charset="-122"/>
                  <a:ea typeface="Alibaba PuHuiTi R" pitchFamily="18" charset="-122"/>
                  <a:cs typeface="Alibaba PuHuiTi R" pitchFamily="18" charset="-122"/>
                </a:rPr>
                <a:t>分播出。 </a:t>
              </a:r>
            </a:p>
            <a:p>
              <a:pPr algn="just">
                <a:lnSpc>
                  <a:spcPct val="150000"/>
                </a:lnSpc>
              </a:pPr>
              <a:endParaRPr lang="zh-CN" altLang="zh-CN" sz="1000" kern="100" dirty="0">
                <a:latin typeface="Alibaba PuHuiTi R" pitchFamily="18" charset="-122"/>
                <a:ea typeface="Alibaba PuHuiTi R" pitchFamily="18" charset="-122"/>
                <a:cs typeface="Alibaba PuHuiTi R" pitchFamily="18" charset="-122"/>
              </a:endParaRPr>
            </a:p>
          </p:txBody>
        </p:sp>
        <p:sp>
          <p:nvSpPr>
            <p:cNvPr id="24" name="文本框 23">
              <a:extLst>
                <a:ext uri="{FF2B5EF4-FFF2-40B4-BE49-F238E27FC236}">
                  <a16:creationId xmlns:a16="http://schemas.microsoft.com/office/drawing/2014/main" id="{50FED2F9-8B5E-F0BD-6FC0-BB7358C87A35}"/>
                </a:ext>
              </a:extLst>
            </p:cNvPr>
            <p:cNvSpPr txBox="1"/>
            <p:nvPr/>
          </p:nvSpPr>
          <p:spPr>
            <a:xfrm>
              <a:off x="5882272" y="2092496"/>
              <a:ext cx="2547152" cy="543924"/>
            </a:xfrm>
            <a:prstGeom prst="rect">
              <a:avLst/>
            </a:prstGeom>
          </p:spPr>
          <p:txBody>
            <a:bodyPr anchor="ctr">
              <a:scene3d>
                <a:camera prst="legacyObliqueTopLeft">
                  <a:rot lat="0" lon="0" rev="0"/>
                </a:camera>
                <a:lightRig rig="legacyFlat1" dir="tl"/>
              </a:scene3d>
            </a:bodyPr>
            <a:lstStyle/>
            <a:p>
              <a:pPr algn="l">
                <a:lnSpc>
                  <a:spcPct val="112500"/>
                </a:lnSpc>
              </a:pPr>
              <a:r>
                <a:rPr lang="en-US" sz="1586" kern="100" dirty="0" err="1">
                  <a:solidFill>
                    <a:srgbClr val="255FBA">
                      <a:alpha val="100000"/>
                    </a:srgbClr>
                  </a:solidFill>
                  <a:latin typeface="Maven Pro Bold" panose="02010800040101010101" pitchFamily="1" charset="-122"/>
                  <a:ea typeface="Maven Pro Bold" panose="02010800040101010101" pitchFamily="1" charset="-122"/>
                </a:rPr>
                <a:t>中央电视台</a:t>
              </a:r>
              <a:endParaRPr sz="1586" kern="100" spc="0" dirty="0">
                <a:solidFill>
                  <a:srgbClr val="255FBA">
                    <a:alpha val="100000"/>
                  </a:srgbClr>
                </a:solidFill>
                <a:latin typeface="Maven Pro Bold" panose="02010800040101010101" pitchFamily="1" charset="-122"/>
                <a:ea typeface="Maven Pro Bold" panose="02010800040101010101" pitchFamily="1" charset="-122"/>
              </a:endParaRPr>
            </a:p>
          </p:txBody>
        </p:sp>
      </p:grpSp>
      <p:pic>
        <p:nvPicPr>
          <p:cNvPr id="3" name="图片 2"/>
          <p:cNvPicPr>
            <a:picLocks noChangeAspect="1"/>
          </p:cNvPicPr>
          <p:nvPr/>
        </p:nvPicPr>
        <p:blipFill>
          <a:blip r:embed="rId5"/>
          <a:stretch>
            <a:fillRect/>
          </a:stretch>
        </p:blipFill>
        <p:spPr>
          <a:xfrm>
            <a:off x="2834660" y="1425217"/>
            <a:ext cx="3173968" cy="245145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2"/>
          <a:stretch>
            <a:fillRect/>
          </a:stretch>
        </p:blipFill>
        <p:spPr>
          <a:xfrm>
            <a:off x="0" y="0"/>
            <a:ext cx="9144000" cy="5143500"/>
          </a:xfrm>
          <a:prstGeom prst="rect">
            <a:avLst/>
          </a:prstGeom>
        </p:spPr>
      </p:pic>
      <p:pic>
        <p:nvPicPr>
          <p:cNvPr id="2" name="图片 1"/>
          <p:cNvPicPr>
            <a:picLocks noChangeAspect="1"/>
          </p:cNvPicPr>
          <p:nvPr/>
        </p:nvPicPr>
        <p:blipFill>
          <a:blip r:embed="rId3"/>
          <a:stretch>
            <a:fillRect/>
          </a:stretch>
        </p:blipFill>
        <p:spPr>
          <a:xfrm>
            <a:off x="2782599" y="1285285"/>
            <a:ext cx="5651788" cy="3056692"/>
          </a:xfrm>
          <a:prstGeom prst="rect">
            <a:avLst/>
          </a:prstGeom>
        </p:spPr>
      </p:pic>
      <p:sp>
        <p:nvSpPr>
          <p:cNvPr id="12" name="文本框 11"/>
          <p:cNvSpPr txBox="1"/>
          <p:nvPr/>
        </p:nvSpPr>
        <p:spPr>
          <a:xfrm>
            <a:off x="3368035" y="2463384"/>
            <a:ext cx="1648735" cy="231325"/>
          </a:xfrm>
          <a:prstGeom prst="rect">
            <a:avLst/>
          </a:prstGeom>
        </p:spPr>
        <p:txBody>
          <a:bodyPr anchor="ctr">
            <a:scene3d>
              <a:camera prst="legacyObliqueTopLeft">
                <a:rot lat="0" lon="0" rev="0"/>
              </a:camera>
              <a:lightRig rig="legacyFlat1" dir="tl"/>
            </a:scene3d>
          </a:bodyPr>
          <a:lstStyle/>
          <a:p>
            <a:pPr algn="l">
              <a:lnSpc>
                <a:spcPct val="112500"/>
              </a:lnSpc>
            </a:pPr>
            <a:r>
              <a:rPr lang="zh-CN" altLang="en-US" sz="1349" kern="100" spc="0" dirty="0">
                <a:solidFill>
                  <a:srgbClr val="255FBA">
                    <a:alpha val="100000"/>
                  </a:srgbClr>
                </a:solidFill>
                <a:latin typeface="Noto Sans S Chinese Medium" panose="02010800040101010101" pitchFamily="1" charset="-122"/>
                <a:ea typeface="Noto Sans S Chinese Medium" panose="02010800040101010101" pitchFamily="1" charset="-122"/>
              </a:rPr>
              <a:t>新民晚报</a:t>
            </a:r>
            <a:endParaRPr sz="1349" kern="100" spc="0" dirty="0">
              <a:solidFill>
                <a:srgbClr val="255FBA">
                  <a:alpha val="100000"/>
                </a:srgbClr>
              </a:solidFill>
              <a:latin typeface="Noto Sans S Chinese Medium" panose="02010800040101010101" pitchFamily="1" charset="-122"/>
              <a:ea typeface="Noto Sans S Chinese Medium" panose="02010800040101010101" pitchFamily="1" charset="-122"/>
            </a:endParaRPr>
          </a:p>
        </p:txBody>
      </p:sp>
      <p:sp>
        <p:nvSpPr>
          <p:cNvPr id="25" name="文本框 24">
            <a:extLst>
              <a:ext uri="{FF2B5EF4-FFF2-40B4-BE49-F238E27FC236}">
                <a16:creationId xmlns:a16="http://schemas.microsoft.com/office/drawing/2014/main" id="{609B390F-D28D-A9FA-8CAC-F0E1EF5BFB1E}"/>
              </a:ext>
            </a:extLst>
          </p:cNvPr>
          <p:cNvSpPr txBox="1"/>
          <p:nvPr/>
        </p:nvSpPr>
        <p:spPr>
          <a:xfrm>
            <a:off x="3368035" y="1552904"/>
            <a:ext cx="3489965" cy="1917384"/>
          </a:xfrm>
          <a:prstGeom prst="rect">
            <a:avLst/>
          </a:prstGeom>
          <a:noFill/>
        </p:spPr>
        <p:txBody>
          <a:bodyPr wrap="square">
            <a:spAutoFit/>
          </a:bodyPr>
          <a:lstStyle/>
          <a:p>
            <a:pPr algn="just">
              <a:lnSpc>
                <a:spcPct val="150000"/>
              </a:lnSpc>
            </a:pPr>
            <a:r>
              <a:rPr lang="zh-CN" altLang="en-US" sz="1000" kern="100" dirty="0">
                <a:latin typeface="Alibaba PuHuiTi R" pitchFamily="18" charset="-122"/>
                <a:ea typeface="Alibaba PuHuiTi R" pitchFamily="18" charset="-122"/>
                <a:cs typeface="Alibaba PuHuiTi R" pitchFamily="18" charset="-122"/>
              </a:rPr>
              <a:t>连续</a:t>
            </a:r>
            <a:r>
              <a:rPr lang="en-US" altLang="zh-CN" sz="1000" kern="100" dirty="0">
                <a:latin typeface="Alibaba PuHuiTi R" pitchFamily="18" charset="-122"/>
                <a:ea typeface="Alibaba PuHuiTi R" pitchFamily="18" charset="-122"/>
                <a:cs typeface="Alibaba PuHuiTi R" pitchFamily="18" charset="-122"/>
              </a:rPr>
              <a:t>6</a:t>
            </a:r>
            <a:r>
              <a:rPr lang="zh-CN" altLang="zh-CN" sz="1000" kern="100" dirty="0">
                <a:latin typeface="Alibaba PuHuiTi R" pitchFamily="18" charset="-122"/>
                <a:ea typeface="Alibaba PuHuiTi R" pitchFamily="18" charset="-122"/>
                <a:cs typeface="Alibaba PuHuiTi R" pitchFamily="18" charset="-122"/>
              </a:rPr>
              <a:t>年分别在普陀区</a:t>
            </a:r>
            <a:r>
              <a:rPr lang="zh-CN" altLang="en-US" sz="1000" kern="100" dirty="0">
                <a:latin typeface="Alibaba PuHuiTi R" pitchFamily="18" charset="-122"/>
                <a:ea typeface="Alibaba PuHuiTi R" pitchFamily="18" charset="-122"/>
                <a:cs typeface="Alibaba PuHuiTi R" pitchFamily="18" charset="-122"/>
              </a:rPr>
              <a:t>民政局</a:t>
            </a:r>
            <a:r>
              <a:rPr lang="zh-CN" altLang="zh-CN" sz="1000" kern="100" dirty="0">
                <a:latin typeface="Alibaba PuHuiTi R" pitchFamily="18" charset="-122"/>
                <a:ea typeface="Alibaba PuHuiTi R" pitchFamily="18" charset="-122"/>
                <a:cs typeface="Alibaba PuHuiTi R" pitchFamily="18" charset="-122"/>
              </a:rPr>
              <a:t>长护险服务机构服务质量监管项目上得到好评</a:t>
            </a:r>
            <a:r>
              <a:rPr lang="zh-CN" altLang="en-US" sz="1000" kern="100" dirty="0">
                <a:latin typeface="Alibaba PuHuiTi R" pitchFamily="18" charset="-122"/>
                <a:ea typeface="Alibaba PuHuiTi R" pitchFamily="18" charset="-122"/>
                <a:cs typeface="Alibaba PuHuiTi R" pitchFamily="18" charset="-122"/>
              </a:rPr>
              <a:t>，</a:t>
            </a:r>
            <a:r>
              <a:rPr lang="en-US" altLang="zh-CN" sz="1000" kern="100" dirty="0">
                <a:latin typeface="Alibaba PuHuiTi R" pitchFamily="18" charset="-122"/>
                <a:ea typeface="Alibaba PuHuiTi R" pitchFamily="18" charset="-122"/>
                <a:cs typeface="Alibaba PuHuiTi R" pitchFamily="18" charset="-122"/>
              </a:rPr>
              <a:t>2022</a:t>
            </a:r>
            <a:r>
              <a:rPr lang="zh-CN" altLang="en-US" sz="1000" kern="100" dirty="0">
                <a:latin typeface="Alibaba PuHuiTi R" pitchFamily="18" charset="-122"/>
                <a:ea typeface="Alibaba PuHuiTi R" pitchFamily="18" charset="-122"/>
                <a:cs typeface="Alibaba PuHuiTi R" pitchFamily="18" charset="-122"/>
              </a:rPr>
              <a:t>年获得普陀区医保局长护险定点居家护理机构信用评估分级等级“</a:t>
            </a:r>
            <a:r>
              <a:rPr lang="en-US" altLang="zh-CN" sz="1000" kern="100" dirty="0">
                <a:latin typeface="Alibaba PuHuiTi R" pitchFamily="18" charset="-122"/>
                <a:ea typeface="Alibaba PuHuiTi R" pitchFamily="18" charset="-122"/>
                <a:cs typeface="Alibaba PuHuiTi R" pitchFamily="18" charset="-122"/>
              </a:rPr>
              <a:t>A</a:t>
            </a:r>
            <a:r>
              <a:rPr lang="zh-CN" altLang="en-US" sz="1000" kern="100" dirty="0">
                <a:latin typeface="Alibaba PuHuiTi R" pitchFamily="18" charset="-122"/>
                <a:ea typeface="Alibaba PuHuiTi R" pitchFamily="18" charset="-122"/>
                <a:cs typeface="Alibaba PuHuiTi R" pitchFamily="18" charset="-122"/>
              </a:rPr>
              <a:t>”类。</a:t>
            </a:r>
            <a:endParaRPr lang="en-US" altLang="zh-CN" sz="1000" kern="100" dirty="0">
              <a:latin typeface="Alibaba PuHuiTi R" pitchFamily="18" charset="-122"/>
              <a:ea typeface="Alibaba PuHuiTi R" pitchFamily="18" charset="-122"/>
              <a:cs typeface="Alibaba PuHuiTi R" pitchFamily="18" charset="-122"/>
            </a:endParaRPr>
          </a:p>
          <a:p>
            <a:pPr algn="just">
              <a:lnSpc>
                <a:spcPct val="150000"/>
              </a:lnSpc>
            </a:pPr>
            <a:endParaRPr lang="en-US" altLang="zh-CN" sz="1000" kern="100" dirty="0">
              <a:latin typeface="Alibaba PuHuiTi R" pitchFamily="18" charset="-122"/>
              <a:ea typeface="Alibaba PuHuiTi R" pitchFamily="18" charset="-122"/>
              <a:cs typeface="Alibaba PuHuiTi R" pitchFamily="18" charset="-122"/>
            </a:endParaRPr>
          </a:p>
          <a:p>
            <a:pPr algn="just">
              <a:lnSpc>
                <a:spcPct val="150000"/>
              </a:lnSpc>
            </a:pPr>
            <a:endParaRPr lang="en-US" altLang="zh-CN" sz="1000" kern="100" dirty="0">
              <a:latin typeface="Alibaba PuHuiTi R" pitchFamily="18" charset="-122"/>
              <a:ea typeface="Alibaba PuHuiTi R" pitchFamily="18" charset="-122"/>
              <a:cs typeface="Alibaba PuHuiTi R" pitchFamily="18" charset="-122"/>
            </a:endParaRPr>
          </a:p>
          <a:p>
            <a:pPr algn="just">
              <a:lnSpc>
                <a:spcPct val="150000"/>
              </a:lnSpc>
            </a:pPr>
            <a:r>
              <a:rPr lang="zh-CN" altLang="zh-CN" sz="1000" kern="100" dirty="0">
                <a:latin typeface="Alibaba PuHuiTi R" pitchFamily="18" charset="-122"/>
                <a:ea typeface="Alibaba PuHuiTi R" pitchFamily="18" charset="-122"/>
                <a:cs typeface="Alibaba PuHuiTi R" pitchFamily="18" charset="-122"/>
              </a:rPr>
              <a:t>新民晚报</a:t>
            </a:r>
            <a:r>
              <a:rPr lang="zh-CN" altLang="en-US" sz="1000" kern="100" dirty="0">
                <a:latin typeface="Alibaba PuHuiTi R" pitchFamily="18" charset="-122"/>
                <a:ea typeface="Alibaba PuHuiTi R" pitchFamily="18" charset="-122"/>
                <a:cs typeface="Alibaba PuHuiTi R" pitchFamily="18" charset="-122"/>
              </a:rPr>
              <a:t>报道孝爱承接的政府项目，日间照料中心孝爱</a:t>
            </a:r>
            <a:r>
              <a:rPr lang="en-US" altLang="zh-CN" sz="1000" kern="100" dirty="0">
                <a:latin typeface="Alibaba PuHuiTi R" pitchFamily="18" charset="-122"/>
                <a:ea typeface="Alibaba PuHuiTi R" pitchFamily="18" charset="-122"/>
                <a:cs typeface="Alibaba PuHuiTi R" pitchFamily="18" charset="-122"/>
              </a:rPr>
              <a:t>·</a:t>
            </a:r>
            <a:r>
              <a:rPr lang="zh-CN" altLang="en-US" sz="1000" kern="100" dirty="0">
                <a:latin typeface="Alibaba PuHuiTi R" pitchFamily="18" charset="-122"/>
                <a:ea typeface="Alibaba PuHuiTi R" pitchFamily="18" charset="-122"/>
                <a:cs typeface="Alibaba PuHuiTi R" pitchFamily="18" charset="-122"/>
              </a:rPr>
              <a:t>向阳院的开院</a:t>
            </a:r>
            <a:r>
              <a:rPr lang="zh-CN" altLang="zh-CN" sz="1000" kern="100" dirty="0">
                <a:latin typeface="Alibaba PuHuiTi R" pitchFamily="18" charset="-122"/>
                <a:ea typeface="Alibaba PuHuiTi R" pitchFamily="18" charset="-122"/>
                <a:cs typeface="Alibaba PuHuiTi R" pitchFamily="18" charset="-122"/>
              </a:rPr>
              <a:t>《长征新开了一家“老年人日间照护中心”，每月最低仅需</a:t>
            </a:r>
            <a:r>
              <a:rPr lang="en-US" altLang="zh-CN" sz="1000" kern="100" dirty="0">
                <a:latin typeface="Alibaba PuHuiTi R" pitchFamily="18" charset="-122"/>
                <a:ea typeface="Alibaba PuHuiTi R" pitchFamily="18" charset="-122"/>
                <a:cs typeface="Alibaba PuHuiTi R" pitchFamily="18" charset="-122"/>
              </a:rPr>
              <a:t>20</a:t>
            </a:r>
            <a:r>
              <a:rPr lang="zh-CN" altLang="zh-CN" sz="1000" kern="100" dirty="0">
                <a:latin typeface="Alibaba PuHuiTi R" pitchFamily="18" charset="-122"/>
                <a:ea typeface="Alibaba PuHuiTi R" pitchFamily="18" charset="-122"/>
                <a:cs typeface="Alibaba PuHuiTi R" pitchFamily="18" charset="-122"/>
              </a:rPr>
              <a:t>元费用》</a:t>
            </a:r>
          </a:p>
        </p:txBody>
      </p:sp>
      <p:pic>
        <p:nvPicPr>
          <p:cNvPr id="6" name="图片 5"/>
          <p:cNvPicPr>
            <a:picLocks noChangeAspect="1"/>
          </p:cNvPicPr>
          <p:nvPr/>
        </p:nvPicPr>
        <p:blipFill>
          <a:blip r:embed="rId4"/>
          <a:stretch>
            <a:fillRect/>
          </a:stretch>
        </p:blipFill>
        <p:spPr>
          <a:xfrm>
            <a:off x="709612" y="2003960"/>
            <a:ext cx="2248455" cy="1619341"/>
          </a:xfrm>
          <a:prstGeom prst="rect">
            <a:avLst/>
          </a:prstGeom>
        </p:spPr>
      </p:pic>
      <p:pic>
        <p:nvPicPr>
          <p:cNvPr id="7" name="图片 6"/>
          <p:cNvPicPr>
            <a:picLocks noChangeAspect="1"/>
          </p:cNvPicPr>
          <p:nvPr/>
        </p:nvPicPr>
        <p:blipFill>
          <a:blip r:embed="rId5"/>
          <a:stretch>
            <a:fillRect/>
          </a:stretch>
        </p:blipFill>
        <p:spPr>
          <a:xfrm>
            <a:off x="1122468" y="2102259"/>
            <a:ext cx="1422742" cy="1422742"/>
          </a:xfrm>
          <a:prstGeom prst="rect">
            <a:avLst/>
          </a:prstGeom>
        </p:spPr>
      </p:pic>
      <p:pic>
        <p:nvPicPr>
          <p:cNvPr id="8" name="图片 7"/>
          <p:cNvPicPr>
            <a:picLocks noChangeAspect="1"/>
          </p:cNvPicPr>
          <p:nvPr/>
        </p:nvPicPr>
        <p:blipFill>
          <a:blip r:embed="rId6"/>
          <a:stretch>
            <a:fillRect/>
          </a:stretch>
        </p:blipFill>
        <p:spPr>
          <a:xfrm flipH="1">
            <a:off x="-58597" y="-15207"/>
            <a:ext cx="820933" cy="820933"/>
          </a:xfrm>
          <a:prstGeom prst="rect">
            <a:avLst/>
          </a:prstGeom>
        </p:spPr>
      </p:pic>
      <p:grpSp>
        <p:nvGrpSpPr>
          <p:cNvPr id="26" name="组合 25">
            <a:extLst>
              <a:ext uri="{FF2B5EF4-FFF2-40B4-BE49-F238E27FC236}">
                <a16:creationId xmlns:a16="http://schemas.microsoft.com/office/drawing/2014/main" id="{B8E66BBB-F44E-D8C6-DE06-2E3CA5AC8A4B}"/>
              </a:ext>
            </a:extLst>
          </p:cNvPr>
          <p:cNvGrpSpPr/>
          <p:nvPr/>
        </p:nvGrpSpPr>
        <p:grpSpPr>
          <a:xfrm>
            <a:off x="2592677" y="1111279"/>
            <a:ext cx="531497" cy="365481"/>
            <a:chOff x="7717505" y="1765585"/>
            <a:chExt cx="531497" cy="365481"/>
          </a:xfrm>
        </p:grpSpPr>
        <p:pic>
          <p:nvPicPr>
            <p:cNvPr id="3" name="图片 2"/>
            <p:cNvPicPr>
              <a:picLocks noChangeAspect="1"/>
            </p:cNvPicPr>
            <p:nvPr/>
          </p:nvPicPr>
          <p:blipFill>
            <a:blip r:embed="rId7"/>
            <a:stretch>
              <a:fillRect/>
            </a:stretch>
          </p:blipFill>
          <p:spPr>
            <a:xfrm>
              <a:off x="7717505" y="1765585"/>
              <a:ext cx="531497" cy="365481"/>
            </a:xfrm>
            <a:prstGeom prst="rect">
              <a:avLst/>
            </a:prstGeom>
          </p:spPr>
        </p:pic>
        <p:sp>
          <p:nvSpPr>
            <p:cNvPr id="18" name="文本框 17"/>
            <p:cNvSpPr txBox="1"/>
            <p:nvPr/>
          </p:nvSpPr>
          <p:spPr>
            <a:xfrm>
              <a:off x="7717505" y="1816431"/>
              <a:ext cx="531497" cy="285828"/>
            </a:xfrm>
            <a:prstGeom prst="rect">
              <a:avLst/>
            </a:prstGeom>
          </p:spPr>
          <p:txBody>
            <a:bodyPr anchor="ctr">
              <a:scene3d>
                <a:camera prst="legacyObliqueTopLeft">
                  <a:rot lat="0" lon="0" rev="0"/>
                </a:camera>
                <a:lightRig rig="legacyFlat1" dir="tl"/>
              </a:scene3d>
            </a:bodyPr>
            <a:lstStyle/>
            <a:p>
              <a:pPr algn="ctr">
                <a:lnSpc>
                  <a:spcPct val="112499"/>
                </a:lnSpc>
              </a:pPr>
              <a:r>
                <a:rPr lang="en-US" altLang="zh-CN" sz="1100" kern="100" spc="0" dirty="0">
                  <a:solidFill>
                    <a:srgbClr val="FFFFFF">
                      <a:alpha val="100000"/>
                    </a:srgbClr>
                  </a:solidFill>
                  <a:latin typeface="CKT Kuaile 2.0 Bold" panose="02010800040101010101" pitchFamily="1" charset="-122"/>
                  <a:ea typeface="CKT Kuaile 2.0 Bold" panose="02010800040101010101" pitchFamily="1" charset="-122"/>
                </a:rPr>
                <a:t>2022</a:t>
              </a:r>
              <a:endParaRPr sz="1100" kern="100" spc="0" dirty="0">
                <a:solidFill>
                  <a:srgbClr val="FFFFFF">
                    <a:alpha val="100000"/>
                  </a:srgbClr>
                </a:solidFill>
                <a:latin typeface="CKT Kuaile 2.0 Bold" panose="02010800040101010101" pitchFamily="1" charset="-122"/>
                <a:ea typeface="CKT Kuaile 2.0 Bold" panose="02010800040101010101" pitchFamily="1" charset="-122"/>
              </a:endParaRPr>
            </a:p>
          </p:txBody>
        </p:sp>
      </p:grpSp>
      <p:grpSp>
        <p:nvGrpSpPr>
          <p:cNvPr id="27" name="组合 26">
            <a:extLst>
              <a:ext uri="{FF2B5EF4-FFF2-40B4-BE49-F238E27FC236}">
                <a16:creationId xmlns:a16="http://schemas.microsoft.com/office/drawing/2014/main" id="{DA42EED5-064B-ED7B-B45C-B519E7F6C81D}"/>
              </a:ext>
            </a:extLst>
          </p:cNvPr>
          <p:cNvGrpSpPr/>
          <p:nvPr/>
        </p:nvGrpSpPr>
        <p:grpSpPr>
          <a:xfrm>
            <a:off x="7079330" y="4150502"/>
            <a:ext cx="531497" cy="365481"/>
            <a:chOff x="7717505" y="2774789"/>
            <a:chExt cx="531497" cy="365481"/>
          </a:xfrm>
        </p:grpSpPr>
        <p:pic>
          <p:nvPicPr>
            <p:cNvPr id="4" name="图片 3"/>
            <p:cNvPicPr>
              <a:picLocks noChangeAspect="1"/>
            </p:cNvPicPr>
            <p:nvPr/>
          </p:nvPicPr>
          <p:blipFill>
            <a:blip r:embed="rId7"/>
            <a:stretch>
              <a:fillRect/>
            </a:stretch>
          </p:blipFill>
          <p:spPr>
            <a:xfrm>
              <a:off x="7717505" y="2774789"/>
              <a:ext cx="531497" cy="365481"/>
            </a:xfrm>
            <a:prstGeom prst="rect">
              <a:avLst/>
            </a:prstGeom>
          </p:spPr>
        </p:pic>
        <p:sp>
          <p:nvSpPr>
            <p:cNvPr id="19" name="文本框 18"/>
            <p:cNvSpPr txBox="1"/>
            <p:nvPr/>
          </p:nvSpPr>
          <p:spPr>
            <a:xfrm>
              <a:off x="7717505" y="2814615"/>
              <a:ext cx="531497" cy="285828"/>
            </a:xfrm>
            <a:prstGeom prst="rect">
              <a:avLst/>
            </a:prstGeom>
          </p:spPr>
          <p:txBody>
            <a:bodyPr anchor="ctr">
              <a:scene3d>
                <a:camera prst="legacyObliqueTopLeft">
                  <a:rot lat="0" lon="0" rev="0"/>
                </a:camera>
                <a:lightRig rig="legacyFlat1" dir="tl"/>
              </a:scene3d>
            </a:bodyPr>
            <a:lstStyle/>
            <a:p>
              <a:pPr algn="ctr">
                <a:lnSpc>
                  <a:spcPct val="112499"/>
                </a:lnSpc>
              </a:pPr>
              <a:r>
                <a:rPr lang="zh-CN" altLang="en-US" sz="1050" kern="100" dirty="0">
                  <a:solidFill>
                    <a:srgbClr val="FFFFFF">
                      <a:alpha val="100000"/>
                    </a:srgbClr>
                  </a:solidFill>
                  <a:latin typeface="CKT Kuaile 2.0 Bold" panose="02010800040101010101" pitchFamily="1" charset="-122"/>
                  <a:ea typeface="CKT Kuaile 2.0 Bold" panose="02010800040101010101" pitchFamily="1" charset="-122"/>
                </a:rPr>
                <a:t>至今</a:t>
              </a:r>
              <a:endParaRPr sz="1050" kern="100" spc="0" dirty="0">
                <a:solidFill>
                  <a:srgbClr val="FFFFFF">
                    <a:alpha val="100000"/>
                  </a:srgbClr>
                </a:solidFill>
                <a:latin typeface="CKT Kuaile 2.0 Bold" panose="02010800040101010101" pitchFamily="1" charset="-122"/>
                <a:ea typeface="CKT Kuaile 2.0 Bold" panose="02010800040101010101" pitchFamily="1" charset="-122"/>
              </a:endParaRPr>
            </a:p>
          </p:txBody>
        </p:sp>
      </p:grpSp>
      <p:grpSp>
        <p:nvGrpSpPr>
          <p:cNvPr id="21" name="组合 20">
            <a:extLst>
              <a:ext uri="{FF2B5EF4-FFF2-40B4-BE49-F238E27FC236}">
                <a16:creationId xmlns:a16="http://schemas.microsoft.com/office/drawing/2014/main" id="{CDE0D6CE-745B-316E-5810-6BCF2FF67D61}"/>
              </a:ext>
            </a:extLst>
          </p:cNvPr>
          <p:cNvGrpSpPr/>
          <p:nvPr/>
        </p:nvGrpSpPr>
        <p:grpSpPr>
          <a:xfrm>
            <a:off x="709612" y="309115"/>
            <a:ext cx="3675889" cy="488393"/>
            <a:chOff x="709612" y="309115"/>
            <a:chExt cx="3675889" cy="488393"/>
          </a:xfrm>
        </p:grpSpPr>
        <p:sp>
          <p:nvSpPr>
            <p:cNvPr id="22" name="文本框 21">
              <a:extLst>
                <a:ext uri="{FF2B5EF4-FFF2-40B4-BE49-F238E27FC236}">
                  <a16:creationId xmlns:a16="http://schemas.microsoft.com/office/drawing/2014/main" id="{54081A24-AAE9-9F2E-0C08-6128E7820578}"/>
                </a:ext>
              </a:extLst>
            </p:cNvPr>
            <p:cNvSpPr txBox="1"/>
            <p:nvPr/>
          </p:nvSpPr>
          <p:spPr>
            <a:xfrm>
              <a:off x="709612" y="626276"/>
              <a:ext cx="3675889" cy="171232"/>
            </a:xfrm>
            <a:prstGeom prst="rect">
              <a:avLst/>
            </a:prstGeom>
          </p:spPr>
          <p:txBody>
            <a:bodyPr anchor="ctr">
              <a:scene3d>
                <a:camera prst="legacyObliqueTopLeft">
                  <a:rot lat="0" lon="0" rev="0"/>
                </a:camera>
                <a:lightRig rig="legacyFlat1" dir="tl"/>
              </a:scene3d>
            </a:bodyPr>
            <a:lstStyle/>
            <a:p>
              <a:pPr algn="l">
                <a:lnSpc>
                  <a:spcPct val="112500"/>
                </a:lnSpc>
              </a:pPr>
              <a:r>
                <a:rPr lang="en-US" altLang="zh-CN" sz="998" kern="100" spc="0" dirty="0" err="1">
                  <a:solidFill>
                    <a:srgbClr val="000000">
                      <a:alpha val="100000"/>
                    </a:srgbClr>
                  </a:solidFill>
                  <a:latin typeface="Alibaba Sans" panose="02010800040101010101" pitchFamily="1" charset="-122"/>
                  <a:ea typeface="Alibaba Sans" panose="02010800040101010101" pitchFamily="1" charset="-122"/>
                </a:rPr>
                <a:t>Adwards</a:t>
              </a:r>
              <a:r>
                <a:rPr lang="zh-CN" altLang="en-US" sz="998" kern="100" spc="0" dirty="0">
                  <a:solidFill>
                    <a:srgbClr val="000000">
                      <a:alpha val="100000"/>
                    </a:srgbClr>
                  </a:solidFill>
                  <a:latin typeface="Alibaba Sans" panose="02010800040101010101" pitchFamily="1" charset="-122"/>
                  <a:ea typeface="Alibaba Sans" panose="02010800040101010101" pitchFamily="1" charset="-122"/>
                </a:rPr>
                <a:t> </a:t>
              </a:r>
              <a:r>
                <a:rPr lang="en-US" altLang="zh-CN" sz="998" kern="100" dirty="0">
                  <a:solidFill>
                    <a:srgbClr val="000000">
                      <a:alpha val="100000"/>
                    </a:srgbClr>
                  </a:solidFill>
                  <a:latin typeface="Alibaba Sans" panose="02010800040101010101" pitchFamily="1" charset="-122"/>
                  <a:ea typeface="Alibaba Sans" panose="02010800040101010101" pitchFamily="1" charset="-122"/>
                </a:rPr>
                <a:t>&amp;</a:t>
              </a:r>
              <a:r>
                <a:rPr lang="zh-CN" altLang="en-US" sz="998" kern="100" dirty="0">
                  <a:solidFill>
                    <a:srgbClr val="000000">
                      <a:alpha val="100000"/>
                    </a:srgbClr>
                  </a:solidFill>
                  <a:latin typeface="Alibaba Sans" panose="02010800040101010101" pitchFamily="1" charset="-122"/>
                  <a:ea typeface="Alibaba Sans" panose="02010800040101010101" pitchFamily="1" charset="-122"/>
                </a:rPr>
                <a:t> </a:t>
              </a:r>
              <a:r>
                <a:rPr lang="en-US" altLang="zh-CN" sz="998" kern="100" dirty="0">
                  <a:solidFill>
                    <a:srgbClr val="000000">
                      <a:alpha val="100000"/>
                    </a:srgbClr>
                  </a:solidFill>
                  <a:latin typeface="Alibaba Sans" panose="02010800040101010101" pitchFamily="1" charset="-122"/>
                  <a:ea typeface="Alibaba Sans" panose="02010800040101010101" pitchFamily="1" charset="-122"/>
                </a:rPr>
                <a:t>Impact</a:t>
              </a:r>
              <a:endParaRPr sz="998" kern="100" spc="0" dirty="0">
                <a:solidFill>
                  <a:srgbClr val="000000">
                    <a:alpha val="100000"/>
                  </a:srgbClr>
                </a:solidFill>
                <a:latin typeface="Alibaba Sans" panose="02010800040101010101" pitchFamily="1" charset="-122"/>
                <a:ea typeface="Alibaba Sans" panose="02010800040101010101" pitchFamily="1" charset="-122"/>
              </a:endParaRPr>
            </a:p>
          </p:txBody>
        </p:sp>
        <p:sp>
          <p:nvSpPr>
            <p:cNvPr id="23" name="文本框 22">
              <a:extLst>
                <a:ext uri="{FF2B5EF4-FFF2-40B4-BE49-F238E27FC236}">
                  <a16:creationId xmlns:a16="http://schemas.microsoft.com/office/drawing/2014/main" id="{DA6B8593-99AB-2E2F-4B93-D9279C616CA9}"/>
                </a:ext>
              </a:extLst>
            </p:cNvPr>
            <p:cNvSpPr txBox="1"/>
            <p:nvPr/>
          </p:nvSpPr>
          <p:spPr>
            <a:xfrm>
              <a:off x="709612" y="309115"/>
              <a:ext cx="2414562" cy="314387"/>
            </a:xfrm>
            <a:prstGeom prst="rect">
              <a:avLst/>
            </a:prstGeom>
          </p:spPr>
          <p:txBody>
            <a:bodyPr anchor="ctr">
              <a:scene3d>
                <a:camera prst="legacyObliqueTopLeft">
                  <a:rot lat="0" lon="0" rev="0"/>
                </a:camera>
                <a:lightRig rig="legacyFlat1" dir="tl"/>
              </a:scene3d>
            </a:bodyPr>
            <a:lstStyle/>
            <a:p>
              <a:pPr algn="l">
                <a:lnSpc>
                  <a:spcPct val="112500"/>
                </a:lnSpc>
              </a:pPr>
              <a:r>
                <a:rPr lang="zh-CN" altLang="en-US" sz="1833" kern="100" spc="0" dirty="0">
                  <a:solidFill>
                    <a:srgbClr val="255FBA">
                      <a:alpha val="100000"/>
                    </a:srgbClr>
                  </a:solidFill>
                  <a:latin typeface="GEETYPE-XinGothicGB-W7" panose="02010800040101010101" pitchFamily="1" charset="-122"/>
                  <a:ea typeface="GEETYPE-XinGothicGB-W7" panose="02010800040101010101" pitchFamily="1" charset="-122"/>
                </a:rPr>
                <a:t>荣誉及影响</a:t>
              </a:r>
              <a:endParaRPr sz="1833" kern="100" spc="0" dirty="0">
                <a:solidFill>
                  <a:srgbClr val="255FBA">
                    <a:alpha val="100000"/>
                  </a:srgbClr>
                </a:solidFill>
                <a:latin typeface="GEETYPE-XinGothicGB-W7" panose="02010800040101010101" pitchFamily="1" charset="-122"/>
                <a:ea typeface="GEETYPE-XinGothicGB-W7" panose="02010800040101010101" pitchFamily="1" charset="-122"/>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2"/>
          <a:stretch>
            <a:fillRect/>
          </a:stretch>
        </p:blipFill>
        <p:spPr>
          <a:xfrm>
            <a:off x="0" y="0"/>
            <a:ext cx="9144000" cy="5143500"/>
          </a:xfrm>
          <a:prstGeom prst="rect">
            <a:avLst/>
          </a:prstGeom>
        </p:spPr>
      </p:pic>
      <p:pic>
        <p:nvPicPr>
          <p:cNvPr id="2" name="图片 1"/>
          <p:cNvPicPr>
            <a:picLocks noChangeAspect="1"/>
          </p:cNvPicPr>
          <p:nvPr/>
        </p:nvPicPr>
        <p:blipFill>
          <a:blip r:embed="rId3"/>
          <a:stretch>
            <a:fillRect/>
          </a:stretch>
        </p:blipFill>
        <p:spPr>
          <a:xfrm>
            <a:off x="4384890" y="1649508"/>
            <a:ext cx="374219" cy="374219"/>
          </a:xfrm>
          <a:prstGeom prst="rect">
            <a:avLst/>
          </a:prstGeom>
        </p:spPr>
      </p:pic>
      <p:pic>
        <p:nvPicPr>
          <p:cNvPr id="3" name="图片 2"/>
          <p:cNvPicPr>
            <a:picLocks noChangeAspect="1"/>
          </p:cNvPicPr>
          <p:nvPr/>
        </p:nvPicPr>
        <p:blipFill>
          <a:blip r:embed="rId4"/>
          <a:stretch>
            <a:fillRect/>
          </a:stretch>
        </p:blipFill>
        <p:spPr>
          <a:xfrm>
            <a:off x="2193177" y="1200381"/>
            <a:ext cx="1505068" cy="861197"/>
          </a:xfrm>
          <a:prstGeom prst="rect">
            <a:avLst/>
          </a:prstGeom>
        </p:spPr>
      </p:pic>
      <p:pic>
        <p:nvPicPr>
          <p:cNvPr id="4" name="图片 3"/>
          <p:cNvPicPr>
            <a:picLocks noChangeAspect="1"/>
          </p:cNvPicPr>
          <p:nvPr/>
        </p:nvPicPr>
        <p:blipFill>
          <a:blip r:embed="rId5"/>
          <a:stretch>
            <a:fillRect/>
          </a:stretch>
        </p:blipFill>
        <p:spPr>
          <a:xfrm>
            <a:off x="709612" y="1200381"/>
            <a:ext cx="1505068" cy="2128163"/>
          </a:xfrm>
          <a:prstGeom prst="rect">
            <a:avLst/>
          </a:prstGeom>
        </p:spPr>
      </p:pic>
      <p:pic>
        <p:nvPicPr>
          <p:cNvPr id="5" name="图片 4"/>
          <p:cNvPicPr>
            <a:picLocks noChangeAspect="1"/>
          </p:cNvPicPr>
          <p:nvPr/>
        </p:nvPicPr>
        <p:blipFill>
          <a:blip r:embed="rId6"/>
          <a:stretch>
            <a:fillRect/>
          </a:stretch>
        </p:blipFill>
        <p:spPr>
          <a:xfrm>
            <a:off x="704902" y="3328544"/>
            <a:ext cx="1514488" cy="1042653"/>
          </a:xfrm>
          <a:prstGeom prst="rect">
            <a:avLst/>
          </a:prstGeom>
        </p:spPr>
      </p:pic>
      <p:pic>
        <p:nvPicPr>
          <p:cNvPr id="6" name="图片 5"/>
          <p:cNvPicPr>
            <a:picLocks noChangeAspect="1"/>
          </p:cNvPicPr>
          <p:nvPr/>
        </p:nvPicPr>
        <p:blipFill>
          <a:blip r:embed="rId6"/>
          <a:stretch>
            <a:fillRect/>
          </a:stretch>
        </p:blipFill>
        <p:spPr>
          <a:xfrm>
            <a:off x="2193177" y="2050423"/>
            <a:ext cx="1504800" cy="1035983"/>
          </a:xfrm>
          <a:prstGeom prst="rect">
            <a:avLst/>
          </a:prstGeom>
        </p:spPr>
      </p:pic>
      <p:pic>
        <p:nvPicPr>
          <p:cNvPr id="7" name="图片 6"/>
          <p:cNvPicPr>
            <a:picLocks noChangeAspect="1"/>
          </p:cNvPicPr>
          <p:nvPr/>
        </p:nvPicPr>
        <p:blipFill>
          <a:blip r:embed="rId7"/>
          <a:stretch>
            <a:fillRect/>
          </a:stretch>
        </p:blipFill>
        <p:spPr>
          <a:xfrm>
            <a:off x="2193177" y="3081853"/>
            <a:ext cx="1505068" cy="1289344"/>
          </a:xfrm>
          <a:prstGeom prst="rect">
            <a:avLst/>
          </a:prstGeom>
        </p:spPr>
      </p:pic>
      <p:pic>
        <p:nvPicPr>
          <p:cNvPr id="8" name="图片 7"/>
          <p:cNvPicPr>
            <a:picLocks noChangeAspect="1"/>
          </p:cNvPicPr>
          <p:nvPr/>
        </p:nvPicPr>
        <p:blipFill>
          <a:blip r:embed="rId8"/>
          <a:stretch>
            <a:fillRect/>
          </a:stretch>
        </p:blipFill>
        <p:spPr>
          <a:xfrm>
            <a:off x="4442504" y="1707123"/>
            <a:ext cx="258990" cy="258990"/>
          </a:xfrm>
          <a:prstGeom prst="rect">
            <a:avLst/>
          </a:prstGeom>
        </p:spPr>
      </p:pic>
      <p:sp>
        <p:nvSpPr>
          <p:cNvPr id="18" name="文本框 17"/>
          <p:cNvSpPr txBox="1"/>
          <p:nvPr/>
        </p:nvSpPr>
        <p:spPr>
          <a:xfrm rot="21600000">
            <a:off x="4835410" y="2833766"/>
            <a:ext cx="3466962" cy="412696"/>
          </a:xfrm>
          <a:prstGeom prst="rect">
            <a:avLst/>
          </a:prstGeom>
        </p:spPr>
        <p:txBody>
          <a:bodyPr anchor="ctr">
            <a:scene3d>
              <a:camera prst="legacyObliqueTopLeft">
                <a:rot lat="0" lon="0" rev="0"/>
              </a:camera>
              <a:lightRig rig="legacyFlat1" dir="tl"/>
            </a:scene3d>
          </a:bodyPr>
          <a:lstStyle/>
          <a:p>
            <a:pPr algn="just">
              <a:lnSpc>
                <a:spcPct val="250000"/>
              </a:lnSpc>
            </a:pPr>
            <a:r>
              <a:rPr lang="en-US" altLang="zh-CN" sz="1000" kern="100" dirty="0">
                <a:latin typeface="Alibaba PuHuiTi R" pitchFamily="18" charset="-122"/>
                <a:ea typeface="Alibaba PuHuiTi R" pitchFamily="18" charset="-122"/>
                <a:cs typeface="Alibaba PuHuiTi R" pitchFamily="18" charset="-122"/>
              </a:rPr>
              <a:t>2018</a:t>
            </a:r>
            <a:r>
              <a:rPr lang="zh-CN" altLang="zh-CN" sz="1000" kern="100" dirty="0">
                <a:latin typeface="Alibaba PuHuiTi R" pitchFamily="18" charset="-122"/>
                <a:ea typeface="Alibaba PuHuiTi R" pitchFamily="18" charset="-122"/>
                <a:cs typeface="Alibaba PuHuiTi R" pitchFamily="18" charset="-122"/>
              </a:rPr>
              <a:t>年—</a:t>
            </a:r>
            <a:r>
              <a:rPr lang="en-US" altLang="zh-CN" sz="1000" kern="100" dirty="0">
                <a:latin typeface="Alibaba PuHuiTi R" pitchFamily="18" charset="-122"/>
                <a:ea typeface="Alibaba PuHuiTi R" pitchFamily="18" charset="-122"/>
                <a:cs typeface="Alibaba PuHuiTi R" pitchFamily="18" charset="-122"/>
              </a:rPr>
              <a:t>2022</a:t>
            </a:r>
            <a:r>
              <a:rPr lang="zh-CN" altLang="zh-CN" sz="1000" kern="100" dirty="0">
                <a:latin typeface="Alibaba PuHuiTi R" pitchFamily="18" charset="-122"/>
                <a:ea typeface="Alibaba PuHuiTi R" pitchFamily="18" charset="-122"/>
                <a:cs typeface="Alibaba PuHuiTi R" pitchFamily="18" charset="-122"/>
              </a:rPr>
              <a:t>年长征镇社区食堂老年健康用餐及公共场所卫生指导服务</a:t>
            </a:r>
          </a:p>
          <a:p>
            <a:pPr algn="just">
              <a:lnSpc>
                <a:spcPct val="250000"/>
              </a:lnSpc>
            </a:pPr>
            <a:r>
              <a:rPr lang="en-US" altLang="zh-CN" sz="1000" kern="100" dirty="0">
                <a:latin typeface="Alibaba PuHuiTi R" pitchFamily="18" charset="-122"/>
                <a:ea typeface="Alibaba PuHuiTi R" pitchFamily="18" charset="-122"/>
                <a:cs typeface="Alibaba PuHuiTi R" pitchFamily="18" charset="-122"/>
              </a:rPr>
              <a:t>2018</a:t>
            </a:r>
            <a:r>
              <a:rPr lang="zh-CN" altLang="zh-CN" sz="1000" kern="100" dirty="0">
                <a:latin typeface="Alibaba PuHuiTi R" pitchFamily="18" charset="-122"/>
                <a:ea typeface="Alibaba PuHuiTi R" pitchFamily="18" charset="-122"/>
                <a:cs typeface="Alibaba PuHuiTi R" pitchFamily="18" charset="-122"/>
              </a:rPr>
              <a:t>年—</a:t>
            </a:r>
            <a:r>
              <a:rPr lang="en-US" altLang="zh-CN" sz="1000" kern="100" dirty="0">
                <a:latin typeface="Alibaba PuHuiTi R" pitchFamily="18" charset="-122"/>
                <a:ea typeface="Alibaba PuHuiTi R" pitchFamily="18" charset="-122"/>
                <a:cs typeface="Alibaba PuHuiTi R" pitchFamily="18" charset="-122"/>
              </a:rPr>
              <a:t>2020</a:t>
            </a:r>
            <a:r>
              <a:rPr lang="zh-CN" altLang="zh-CN" sz="1000" kern="100" dirty="0">
                <a:latin typeface="Alibaba PuHuiTi R" pitchFamily="18" charset="-122"/>
                <a:ea typeface="Alibaba PuHuiTi R" pitchFamily="18" charset="-122"/>
                <a:cs typeface="Alibaba PuHuiTi R" pitchFamily="18" charset="-122"/>
              </a:rPr>
              <a:t>年《长征医养》</a:t>
            </a:r>
            <a:r>
              <a:rPr lang="en-US" altLang="zh-CN" sz="1000" kern="100" dirty="0">
                <a:latin typeface="Alibaba PuHuiTi R" pitchFamily="18" charset="-122"/>
                <a:ea typeface="Alibaba PuHuiTi R" pitchFamily="18" charset="-122"/>
                <a:cs typeface="Alibaba PuHuiTi R" pitchFamily="18" charset="-122"/>
              </a:rPr>
              <a:t>e+</a:t>
            </a:r>
            <a:r>
              <a:rPr lang="zh-CN" altLang="zh-CN" sz="1000" kern="100" dirty="0">
                <a:latin typeface="Alibaba PuHuiTi R" pitchFamily="18" charset="-122"/>
                <a:ea typeface="Alibaba PuHuiTi R" pitchFamily="18" charset="-122"/>
                <a:cs typeface="Alibaba PuHuiTi R" pitchFamily="18" charset="-122"/>
              </a:rPr>
              <a:t>健康顾问线下活动</a:t>
            </a:r>
          </a:p>
          <a:p>
            <a:pPr algn="just">
              <a:lnSpc>
                <a:spcPct val="250000"/>
              </a:lnSpc>
            </a:pPr>
            <a:r>
              <a:rPr lang="en-US" altLang="zh-CN" sz="1000" kern="100" dirty="0">
                <a:latin typeface="Alibaba PuHuiTi R" pitchFamily="18" charset="-122"/>
                <a:ea typeface="Alibaba PuHuiTi R" pitchFamily="18" charset="-122"/>
                <a:cs typeface="Alibaba PuHuiTi R" pitchFamily="18" charset="-122"/>
              </a:rPr>
              <a:t>2018</a:t>
            </a:r>
            <a:r>
              <a:rPr lang="zh-CN" altLang="zh-CN" sz="1000" kern="100" dirty="0">
                <a:latin typeface="Alibaba PuHuiTi R" pitchFamily="18" charset="-122"/>
                <a:ea typeface="Alibaba PuHuiTi R" pitchFamily="18" charset="-122"/>
                <a:cs typeface="Alibaba PuHuiTi R" pitchFamily="18" charset="-122"/>
              </a:rPr>
              <a:t>年—</a:t>
            </a:r>
            <a:r>
              <a:rPr lang="en-US" altLang="zh-CN" sz="1000" kern="100" dirty="0">
                <a:latin typeface="Alibaba PuHuiTi R" pitchFamily="18" charset="-122"/>
                <a:ea typeface="Alibaba PuHuiTi R" pitchFamily="18" charset="-122"/>
                <a:cs typeface="Alibaba PuHuiTi R" pitchFamily="18" charset="-122"/>
              </a:rPr>
              <a:t>2022</a:t>
            </a:r>
            <a:r>
              <a:rPr lang="zh-CN" altLang="zh-CN" sz="1000" kern="100" dirty="0">
                <a:latin typeface="Alibaba PuHuiTi R" pitchFamily="18" charset="-122"/>
                <a:ea typeface="Alibaba PuHuiTi R" pitchFamily="18" charset="-122"/>
                <a:cs typeface="Alibaba PuHuiTi R" pitchFamily="18" charset="-122"/>
              </a:rPr>
              <a:t>年长征镇规范教育巡查机构服务</a:t>
            </a:r>
          </a:p>
          <a:p>
            <a:pPr lvl="0" algn="just">
              <a:lnSpc>
                <a:spcPct val="250000"/>
              </a:lnSpc>
            </a:pPr>
            <a:r>
              <a:rPr lang="en-US" altLang="zh-CN" sz="1000" kern="100" dirty="0">
                <a:latin typeface="Alibaba PuHuiTi R" pitchFamily="18" charset="-122"/>
                <a:ea typeface="Alibaba PuHuiTi R" pitchFamily="18" charset="-122"/>
                <a:cs typeface="Alibaba PuHuiTi R" pitchFamily="18" charset="-122"/>
              </a:rPr>
              <a:t>2018</a:t>
            </a:r>
            <a:r>
              <a:rPr lang="zh-CN" altLang="zh-CN" sz="1000" kern="100" dirty="0">
                <a:latin typeface="Alibaba PuHuiTi R" pitchFamily="18" charset="-122"/>
                <a:ea typeface="Alibaba PuHuiTi R" pitchFamily="18" charset="-122"/>
                <a:cs typeface="Alibaba PuHuiTi R" pitchFamily="18" charset="-122"/>
              </a:rPr>
              <a:t>年—</a:t>
            </a:r>
            <a:r>
              <a:rPr lang="en-US" altLang="zh-CN" sz="1000" kern="100" dirty="0">
                <a:latin typeface="Alibaba PuHuiTi R" pitchFamily="18" charset="-122"/>
                <a:ea typeface="Alibaba PuHuiTi R" pitchFamily="18" charset="-122"/>
                <a:cs typeface="Alibaba PuHuiTi R" pitchFamily="18" charset="-122"/>
              </a:rPr>
              <a:t>2019</a:t>
            </a:r>
            <a:r>
              <a:rPr lang="zh-CN" altLang="zh-CN" sz="1000" kern="100" dirty="0">
                <a:latin typeface="Alibaba PuHuiTi R" pitchFamily="18" charset="-122"/>
                <a:ea typeface="Alibaba PuHuiTi R" pitchFamily="18" charset="-122"/>
                <a:cs typeface="Alibaba PuHuiTi R" pitchFamily="18" charset="-122"/>
              </a:rPr>
              <a:t>年“慈善光明行”项目</a:t>
            </a:r>
          </a:p>
          <a:p>
            <a:pPr lvl="0" algn="just">
              <a:lnSpc>
                <a:spcPct val="250000"/>
              </a:lnSpc>
            </a:pPr>
            <a:r>
              <a:rPr lang="en-US" altLang="zh-CN" sz="1000" kern="100" dirty="0">
                <a:latin typeface="Alibaba PuHuiTi R" pitchFamily="18" charset="-122"/>
                <a:ea typeface="Alibaba PuHuiTi R" pitchFamily="18" charset="-122"/>
                <a:cs typeface="Alibaba PuHuiTi R" pitchFamily="18" charset="-122"/>
              </a:rPr>
              <a:t>2019</a:t>
            </a:r>
            <a:r>
              <a:rPr lang="zh-CN" altLang="zh-CN" sz="1000" kern="100" dirty="0">
                <a:latin typeface="Alibaba PuHuiTi R" pitchFamily="18" charset="-122"/>
                <a:ea typeface="Alibaba PuHuiTi R" pitchFamily="18" charset="-122"/>
                <a:cs typeface="Alibaba PuHuiTi R" pitchFamily="18" charset="-122"/>
              </a:rPr>
              <a:t>年—</a:t>
            </a:r>
            <a:r>
              <a:rPr lang="en-US" altLang="zh-CN" sz="1000" kern="100" dirty="0">
                <a:latin typeface="Alibaba PuHuiTi R" pitchFamily="18" charset="-122"/>
                <a:ea typeface="Alibaba PuHuiTi R" pitchFamily="18" charset="-122"/>
                <a:cs typeface="Alibaba PuHuiTi R" pitchFamily="18" charset="-122"/>
              </a:rPr>
              <a:t>2022</a:t>
            </a:r>
            <a:r>
              <a:rPr lang="zh-CN" altLang="zh-CN" sz="1000" kern="100" dirty="0">
                <a:latin typeface="Alibaba PuHuiTi R" pitchFamily="18" charset="-122"/>
                <a:ea typeface="Alibaba PuHuiTi R" pitchFamily="18" charset="-122"/>
                <a:cs typeface="Alibaba PuHuiTi R" pitchFamily="18" charset="-122"/>
              </a:rPr>
              <a:t>年《居家医养结合》医疗专家进家庭服务</a:t>
            </a:r>
            <a:endParaRPr lang="en-US" altLang="zh-CN" sz="1000" kern="100" dirty="0">
              <a:latin typeface="Alibaba PuHuiTi R" pitchFamily="18" charset="-122"/>
              <a:ea typeface="Alibaba PuHuiTi R" pitchFamily="18" charset="-122"/>
              <a:cs typeface="Alibaba PuHuiTi R" pitchFamily="18" charset="-122"/>
            </a:endParaRPr>
          </a:p>
          <a:p>
            <a:pPr lvl="0" algn="just">
              <a:lnSpc>
                <a:spcPct val="250000"/>
              </a:lnSpc>
            </a:pPr>
            <a:r>
              <a:rPr lang="en-US" altLang="zh-CN" sz="1000" kern="100" dirty="0">
                <a:latin typeface="Alibaba PuHuiTi R" pitchFamily="18" charset="-122"/>
                <a:ea typeface="Alibaba PuHuiTi R" pitchFamily="18" charset="-122"/>
                <a:cs typeface="Alibaba PuHuiTi R" pitchFamily="18" charset="-122"/>
              </a:rPr>
              <a:t>2023</a:t>
            </a:r>
            <a:r>
              <a:rPr lang="zh-CN" altLang="en-US" sz="1000" kern="100" dirty="0">
                <a:latin typeface="Alibaba PuHuiTi R" pitchFamily="18" charset="-122"/>
                <a:ea typeface="Alibaba PuHuiTi R" pitchFamily="18" charset="-122"/>
                <a:cs typeface="Alibaba PuHuiTi R" pitchFamily="18" charset="-122"/>
              </a:rPr>
              <a:t>年承接政府项目，金沙片区日间照料中心孝爱</a:t>
            </a:r>
            <a:r>
              <a:rPr lang="en-US" altLang="zh-CN" sz="1000" kern="100" dirty="0">
                <a:latin typeface="Alibaba PuHuiTi R" pitchFamily="18" charset="-122"/>
                <a:ea typeface="Alibaba PuHuiTi R" pitchFamily="18" charset="-122"/>
                <a:cs typeface="Alibaba PuHuiTi R" pitchFamily="18" charset="-122"/>
              </a:rPr>
              <a:t>·</a:t>
            </a:r>
            <a:r>
              <a:rPr lang="zh-CN" altLang="en-US" sz="1000" kern="100" dirty="0">
                <a:latin typeface="Alibaba PuHuiTi R" pitchFamily="18" charset="-122"/>
                <a:ea typeface="Alibaba PuHuiTi R" pitchFamily="18" charset="-122"/>
                <a:cs typeface="Alibaba PuHuiTi R" pitchFamily="18" charset="-122"/>
              </a:rPr>
              <a:t>向阳院的运营工作</a:t>
            </a:r>
            <a:endParaRPr lang="zh-CN" altLang="zh-CN" sz="1000" kern="100" dirty="0">
              <a:latin typeface="Alibaba PuHuiTi R" pitchFamily="18" charset="-122"/>
              <a:ea typeface="Alibaba PuHuiTi R" pitchFamily="18" charset="-122"/>
              <a:cs typeface="Alibaba PuHuiTi R" pitchFamily="18" charset="-122"/>
            </a:endParaRPr>
          </a:p>
        </p:txBody>
      </p:sp>
      <p:pic>
        <p:nvPicPr>
          <p:cNvPr id="9" name="图片 8"/>
          <p:cNvPicPr>
            <a:picLocks noChangeAspect="1"/>
          </p:cNvPicPr>
          <p:nvPr/>
        </p:nvPicPr>
        <p:blipFill>
          <a:blip r:embed="rId3"/>
          <a:stretch>
            <a:fillRect/>
          </a:stretch>
        </p:blipFill>
        <p:spPr>
          <a:xfrm>
            <a:off x="4384890" y="2358910"/>
            <a:ext cx="374219" cy="374219"/>
          </a:xfrm>
          <a:prstGeom prst="rect">
            <a:avLst/>
          </a:prstGeom>
        </p:spPr>
      </p:pic>
      <p:pic>
        <p:nvPicPr>
          <p:cNvPr id="10" name="图片 9"/>
          <p:cNvPicPr>
            <a:picLocks noChangeAspect="1"/>
          </p:cNvPicPr>
          <p:nvPr/>
        </p:nvPicPr>
        <p:blipFill>
          <a:blip r:embed="rId3"/>
          <a:stretch>
            <a:fillRect/>
          </a:stretch>
        </p:blipFill>
        <p:spPr>
          <a:xfrm>
            <a:off x="4384890" y="3134987"/>
            <a:ext cx="374219" cy="374219"/>
          </a:xfrm>
          <a:prstGeom prst="rect">
            <a:avLst/>
          </a:prstGeom>
        </p:spPr>
      </p:pic>
      <p:pic>
        <p:nvPicPr>
          <p:cNvPr id="11" name="图片 10"/>
          <p:cNvPicPr>
            <a:picLocks noChangeAspect="1"/>
          </p:cNvPicPr>
          <p:nvPr/>
        </p:nvPicPr>
        <p:blipFill>
          <a:blip r:embed="rId3"/>
          <a:stretch>
            <a:fillRect/>
          </a:stretch>
        </p:blipFill>
        <p:spPr>
          <a:xfrm>
            <a:off x="4384890" y="3882489"/>
            <a:ext cx="374219" cy="374219"/>
          </a:xfrm>
          <a:prstGeom prst="rect">
            <a:avLst/>
          </a:prstGeom>
        </p:spPr>
      </p:pic>
      <p:pic>
        <p:nvPicPr>
          <p:cNvPr id="12" name="图片 11"/>
          <p:cNvPicPr>
            <a:picLocks noChangeAspect="1"/>
          </p:cNvPicPr>
          <p:nvPr/>
        </p:nvPicPr>
        <p:blipFill>
          <a:blip r:embed="rId9"/>
          <a:stretch>
            <a:fillRect/>
          </a:stretch>
        </p:blipFill>
        <p:spPr>
          <a:xfrm>
            <a:off x="4442504" y="2416525"/>
            <a:ext cx="258990" cy="258990"/>
          </a:xfrm>
          <a:prstGeom prst="rect">
            <a:avLst/>
          </a:prstGeom>
        </p:spPr>
      </p:pic>
      <p:pic>
        <p:nvPicPr>
          <p:cNvPr id="13" name="图片 12"/>
          <p:cNvPicPr>
            <a:picLocks noChangeAspect="1"/>
          </p:cNvPicPr>
          <p:nvPr/>
        </p:nvPicPr>
        <p:blipFill>
          <a:blip r:embed="rId10"/>
          <a:stretch>
            <a:fillRect/>
          </a:stretch>
        </p:blipFill>
        <p:spPr>
          <a:xfrm>
            <a:off x="4444415" y="3194513"/>
            <a:ext cx="255168" cy="255168"/>
          </a:xfrm>
          <a:prstGeom prst="rect">
            <a:avLst/>
          </a:prstGeom>
        </p:spPr>
      </p:pic>
      <p:pic>
        <p:nvPicPr>
          <p:cNvPr id="14" name="图片 13"/>
          <p:cNvPicPr>
            <a:picLocks noChangeAspect="1"/>
          </p:cNvPicPr>
          <p:nvPr/>
        </p:nvPicPr>
        <p:blipFill>
          <a:blip r:embed="rId11"/>
          <a:stretch>
            <a:fillRect/>
          </a:stretch>
        </p:blipFill>
        <p:spPr>
          <a:xfrm>
            <a:off x="4442504" y="3940103"/>
            <a:ext cx="258990" cy="258990"/>
          </a:xfrm>
          <a:prstGeom prst="rect">
            <a:avLst/>
          </a:prstGeom>
        </p:spPr>
      </p:pic>
      <p:pic>
        <p:nvPicPr>
          <p:cNvPr id="15" name="图片 14"/>
          <p:cNvPicPr>
            <a:picLocks noChangeAspect="1"/>
          </p:cNvPicPr>
          <p:nvPr/>
        </p:nvPicPr>
        <p:blipFill>
          <a:blip r:embed="rId12"/>
          <a:stretch>
            <a:fillRect/>
          </a:stretch>
        </p:blipFill>
        <p:spPr>
          <a:xfrm flipH="1">
            <a:off x="-58597" y="-15207"/>
            <a:ext cx="820933" cy="820933"/>
          </a:xfrm>
          <a:prstGeom prst="rect">
            <a:avLst/>
          </a:prstGeom>
        </p:spPr>
      </p:pic>
      <p:sp>
        <p:nvSpPr>
          <p:cNvPr id="24" name="文本框 23"/>
          <p:cNvSpPr txBox="1"/>
          <p:nvPr/>
        </p:nvSpPr>
        <p:spPr>
          <a:xfrm>
            <a:off x="4384890" y="984429"/>
            <a:ext cx="4366778" cy="271962"/>
          </a:xfrm>
          <a:prstGeom prst="rect">
            <a:avLst/>
          </a:prstGeom>
        </p:spPr>
        <p:txBody>
          <a:bodyPr anchor="ctr">
            <a:scene3d>
              <a:camera prst="legacyObliqueTopLeft">
                <a:rot lat="0" lon="0" rev="0"/>
              </a:camera>
              <a:lightRig rig="legacyFlat1" dir="tl"/>
            </a:scene3d>
          </a:bodyPr>
          <a:lstStyle/>
          <a:p>
            <a:pPr algn="l">
              <a:lnSpc>
                <a:spcPct val="112500"/>
              </a:lnSpc>
            </a:pPr>
            <a:r>
              <a:rPr lang="zh-CN" altLang="zh-CN" sz="1586" kern="100" dirty="0">
                <a:solidFill>
                  <a:srgbClr val="255FBA">
                    <a:alpha val="100000"/>
                  </a:srgbClr>
                </a:solidFill>
                <a:ea typeface="Maven Pro Bold" panose="02010800040101010101" pitchFamily="1" charset="-122"/>
              </a:rPr>
              <a:t>此外，在购买和承接政府服务项目上，均获得政府和广大市民好评</a:t>
            </a:r>
            <a:endParaRPr sz="1586" kern="100" dirty="0">
              <a:solidFill>
                <a:srgbClr val="255FBA">
                  <a:alpha val="100000"/>
                </a:srgbClr>
              </a:solidFill>
              <a:ea typeface="Maven Pro Bold" panose="02010800040101010101" pitchFamily="1" charset="-122"/>
            </a:endParaRPr>
          </a:p>
        </p:txBody>
      </p:sp>
      <p:grpSp>
        <p:nvGrpSpPr>
          <p:cNvPr id="26" name="组合 25">
            <a:extLst>
              <a:ext uri="{FF2B5EF4-FFF2-40B4-BE49-F238E27FC236}">
                <a16:creationId xmlns:a16="http://schemas.microsoft.com/office/drawing/2014/main" id="{A4D3B643-1098-7DD6-0C03-98B826619EB0}"/>
              </a:ext>
            </a:extLst>
          </p:cNvPr>
          <p:cNvGrpSpPr/>
          <p:nvPr/>
        </p:nvGrpSpPr>
        <p:grpSpPr>
          <a:xfrm>
            <a:off x="709612" y="309115"/>
            <a:ext cx="3675889" cy="488393"/>
            <a:chOff x="709612" y="309115"/>
            <a:chExt cx="3675889" cy="488393"/>
          </a:xfrm>
        </p:grpSpPr>
        <p:sp>
          <p:nvSpPr>
            <p:cNvPr id="27" name="文本框 26">
              <a:extLst>
                <a:ext uri="{FF2B5EF4-FFF2-40B4-BE49-F238E27FC236}">
                  <a16:creationId xmlns:a16="http://schemas.microsoft.com/office/drawing/2014/main" id="{0B2622FF-3F7F-2F3C-FAF6-CF565E382520}"/>
                </a:ext>
              </a:extLst>
            </p:cNvPr>
            <p:cNvSpPr txBox="1"/>
            <p:nvPr/>
          </p:nvSpPr>
          <p:spPr>
            <a:xfrm>
              <a:off x="709612" y="626276"/>
              <a:ext cx="3675889" cy="171232"/>
            </a:xfrm>
            <a:prstGeom prst="rect">
              <a:avLst/>
            </a:prstGeom>
          </p:spPr>
          <p:txBody>
            <a:bodyPr anchor="ctr">
              <a:scene3d>
                <a:camera prst="legacyObliqueTopLeft">
                  <a:rot lat="0" lon="0" rev="0"/>
                </a:camera>
                <a:lightRig rig="legacyFlat1" dir="tl"/>
              </a:scene3d>
            </a:bodyPr>
            <a:lstStyle/>
            <a:p>
              <a:pPr algn="l">
                <a:lnSpc>
                  <a:spcPct val="112500"/>
                </a:lnSpc>
              </a:pPr>
              <a:r>
                <a:rPr lang="en-US" altLang="zh-CN" sz="998" kern="100" spc="0" dirty="0" err="1">
                  <a:solidFill>
                    <a:srgbClr val="000000">
                      <a:alpha val="100000"/>
                    </a:srgbClr>
                  </a:solidFill>
                  <a:latin typeface="Alibaba Sans" panose="02010800040101010101" pitchFamily="1" charset="-122"/>
                  <a:ea typeface="Alibaba Sans" panose="02010800040101010101" pitchFamily="1" charset="-122"/>
                </a:rPr>
                <a:t>Adwards</a:t>
              </a:r>
              <a:r>
                <a:rPr lang="zh-CN" altLang="en-US" sz="998" kern="100" spc="0" dirty="0">
                  <a:solidFill>
                    <a:srgbClr val="000000">
                      <a:alpha val="100000"/>
                    </a:srgbClr>
                  </a:solidFill>
                  <a:latin typeface="Alibaba Sans" panose="02010800040101010101" pitchFamily="1" charset="-122"/>
                  <a:ea typeface="Alibaba Sans" panose="02010800040101010101" pitchFamily="1" charset="-122"/>
                </a:rPr>
                <a:t> </a:t>
              </a:r>
              <a:r>
                <a:rPr lang="en-US" altLang="zh-CN" sz="998" kern="100" dirty="0">
                  <a:solidFill>
                    <a:srgbClr val="000000">
                      <a:alpha val="100000"/>
                    </a:srgbClr>
                  </a:solidFill>
                  <a:latin typeface="Alibaba Sans" panose="02010800040101010101" pitchFamily="1" charset="-122"/>
                  <a:ea typeface="Alibaba Sans" panose="02010800040101010101" pitchFamily="1" charset="-122"/>
                </a:rPr>
                <a:t>&amp;</a:t>
              </a:r>
              <a:r>
                <a:rPr lang="zh-CN" altLang="en-US" sz="998" kern="100" dirty="0">
                  <a:solidFill>
                    <a:srgbClr val="000000">
                      <a:alpha val="100000"/>
                    </a:srgbClr>
                  </a:solidFill>
                  <a:latin typeface="Alibaba Sans" panose="02010800040101010101" pitchFamily="1" charset="-122"/>
                  <a:ea typeface="Alibaba Sans" panose="02010800040101010101" pitchFamily="1" charset="-122"/>
                </a:rPr>
                <a:t> </a:t>
              </a:r>
              <a:r>
                <a:rPr lang="en-US" altLang="zh-CN" sz="998" kern="100" dirty="0">
                  <a:solidFill>
                    <a:srgbClr val="000000">
                      <a:alpha val="100000"/>
                    </a:srgbClr>
                  </a:solidFill>
                  <a:latin typeface="Alibaba Sans" panose="02010800040101010101" pitchFamily="1" charset="-122"/>
                  <a:ea typeface="Alibaba Sans" panose="02010800040101010101" pitchFamily="1" charset="-122"/>
                </a:rPr>
                <a:t>Impact</a:t>
              </a:r>
              <a:endParaRPr sz="998" kern="100" spc="0" dirty="0">
                <a:solidFill>
                  <a:srgbClr val="000000">
                    <a:alpha val="100000"/>
                  </a:srgbClr>
                </a:solidFill>
                <a:latin typeface="Alibaba Sans" panose="02010800040101010101" pitchFamily="1" charset="-122"/>
                <a:ea typeface="Alibaba Sans" panose="02010800040101010101" pitchFamily="1" charset="-122"/>
              </a:endParaRPr>
            </a:p>
          </p:txBody>
        </p:sp>
        <p:sp>
          <p:nvSpPr>
            <p:cNvPr id="28" name="文本框 27">
              <a:extLst>
                <a:ext uri="{FF2B5EF4-FFF2-40B4-BE49-F238E27FC236}">
                  <a16:creationId xmlns:a16="http://schemas.microsoft.com/office/drawing/2014/main" id="{BF003371-8C0F-2F82-965E-F0DF1809A652}"/>
                </a:ext>
              </a:extLst>
            </p:cNvPr>
            <p:cNvSpPr txBox="1"/>
            <p:nvPr/>
          </p:nvSpPr>
          <p:spPr>
            <a:xfrm>
              <a:off x="709612" y="309115"/>
              <a:ext cx="2414562" cy="314387"/>
            </a:xfrm>
            <a:prstGeom prst="rect">
              <a:avLst/>
            </a:prstGeom>
          </p:spPr>
          <p:txBody>
            <a:bodyPr anchor="ctr">
              <a:scene3d>
                <a:camera prst="legacyObliqueTopLeft">
                  <a:rot lat="0" lon="0" rev="0"/>
                </a:camera>
                <a:lightRig rig="legacyFlat1" dir="tl"/>
              </a:scene3d>
            </a:bodyPr>
            <a:lstStyle/>
            <a:p>
              <a:pPr algn="l">
                <a:lnSpc>
                  <a:spcPct val="112500"/>
                </a:lnSpc>
              </a:pPr>
              <a:r>
                <a:rPr lang="zh-CN" altLang="en-US" sz="1833" kern="100" spc="0" dirty="0">
                  <a:solidFill>
                    <a:srgbClr val="255FBA">
                      <a:alpha val="100000"/>
                    </a:srgbClr>
                  </a:solidFill>
                  <a:latin typeface="GEETYPE-XinGothicGB-W7" panose="02010800040101010101" pitchFamily="1" charset="-122"/>
                  <a:ea typeface="GEETYPE-XinGothicGB-W7" panose="02010800040101010101" pitchFamily="1" charset="-122"/>
                </a:rPr>
                <a:t>荣誉及影响</a:t>
              </a:r>
              <a:endParaRPr sz="1833" kern="100" spc="0" dirty="0">
                <a:solidFill>
                  <a:srgbClr val="255FBA">
                    <a:alpha val="100000"/>
                  </a:srgbClr>
                </a:solidFill>
                <a:latin typeface="GEETYPE-XinGothicGB-W7" panose="02010800040101010101" pitchFamily="1" charset="-122"/>
                <a:ea typeface="GEETYPE-XinGothicGB-W7" panose="02010800040101010101" pitchFamily="1" charset="-122"/>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0" y="0"/>
            <a:ext cx="9144000" cy="5143500"/>
          </a:xfrm>
          <a:prstGeom prst="rect">
            <a:avLst/>
          </a:prstGeom>
        </p:spPr>
      </p:pic>
      <p:pic>
        <p:nvPicPr>
          <p:cNvPr id="2" name="图片 1"/>
          <p:cNvPicPr>
            <a:picLocks noChangeAspect="1"/>
          </p:cNvPicPr>
          <p:nvPr/>
        </p:nvPicPr>
        <p:blipFill>
          <a:blip r:embed="rId3"/>
          <a:stretch>
            <a:fillRect/>
          </a:stretch>
        </p:blipFill>
        <p:spPr>
          <a:xfrm>
            <a:off x="-66724" y="-66724"/>
            <a:ext cx="11297072" cy="5480520"/>
          </a:xfrm>
          <a:prstGeom prst="rect">
            <a:avLst/>
          </a:prstGeom>
        </p:spPr>
      </p:pic>
      <p:pic>
        <p:nvPicPr>
          <p:cNvPr id="3" name="图片 2"/>
          <p:cNvPicPr>
            <a:picLocks noChangeAspect="1"/>
          </p:cNvPicPr>
          <p:nvPr/>
        </p:nvPicPr>
        <p:blipFill>
          <a:blip r:embed="rId4"/>
          <a:stretch>
            <a:fillRect/>
          </a:stretch>
        </p:blipFill>
        <p:spPr>
          <a:xfrm flipH="1">
            <a:off x="-116072" y="-133498"/>
            <a:ext cx="9421843" cy="5469912"/>
          </a:xfrm>
          <a:prstGeom prst="rect">
            <a:avLst/>
          </a:prstGeom>
        </p:spPr>
      </p:pic>
      <p:sp>
        <p:nvSpPr>
          <p:cNvPr id="7" name="文本框 6"/>
          <p:cNvSpPr txBox="1"/>
          <p:nvPr/>
        </p:nvSpPr>
        <p:spPr>
          <a:xfrm>
            <a:off x="522514" y="1470438"/>
            <a:ext cx="4132639" cy="1380446"/>
          </a:xfrm>
          <a:prstGeom prst="rect">
            <a:avLst/>
          </a:prstGeom>
        </p:spPr>
        <p:txBody>
          <a:bodyPr anchor="ctr">
            <a:scene3d>
              <a:camera prst="legacyObliqueTopLeft">
                <a:rot lat="0" lon="0" rev="0"/>
              </a:camera>
              <a:lightRig rig="legacyFlat1" dir="tl"/>
            </a:scene3d>
          </a:bodyPr>
          <a:lstStyle/>
          <a:p>
            <a:pPr algn="dist">
              <a:lnSpc>
                <a:spcPct val="119100"/>
              </a:lnSpc>
            </a:pPr>
            <a:r>
              <a:rPr sz="6600" kern="100" spc="-574" dirty="0" err="1">
                <a:solidFill>
                  <a:srgbClr val="FFFFFF">
                    <a:alpha val="100000"/>
                  </a:srgbClr>
                </a:solidFill>
                <a:effectLst>
                  <a:outerShdw blurRad="139700" dist="533400" dir="2700000" algn="ctr" rotWithShape="0">
                    <a:srgbClr val="092037">
                      <a:alpha val="30000"/>
                    </a:srgbClr>
                  </a:outerShdw>
                </a:effectLst>
                <a:latin typeface="Alibaba PuHuiTi M" pitchFamily="18" charset="-122"/>
                <a:ea typeface="Alibaba PuHuiTi M" pitchFamily="18" charset="-122"/>
                <a:cs typeface="Alibaba PuHuiTi M" pitchFamily="18" charset="-122"/>
              </a:rPr>
              <a:t>感谢观看</a:t>
            </a:r>
            <a:endParaRPr sz="6600" kern="100" spc="-574" dirty="0">
              <a:solidFill>
                <a:srgbClr val="FFFFFF">
                  <a:alpha val="100000"/>
                </a:srgbClr>
              </a:solidFill>
              <a:effectLst>
                <a:outerShdw blurRad="139700" dist="533400" dir="2700000" algn="ctr" rotWithShape="0">
                  <a:srgbClr val="092037">
                    <a:alpha val="30000"/>
                  </a:srgbClr>
                </a:outerShdw>
              </a:effectLst>
              <a:latin typeface="Alibaba PuHuiTi M" pitchFamily="18" charset="-122"/>
              <a:ea typeface="Alibaba PuHuiTi M" pitchFamily="18" charset="-122"/>
              <a:cs typeface="Alibaba PuHuiTi M" pitchFamily="18" charset="-122"/>
            </a:endParaRPr>
          </a:p>
        </p:txBody>
      </p:sp>
      <p:pic>
        <p:nvPicPr>
          <p:cNvPr id="4" name="图片 3"/>
          <p:cNvPicPr>
            <a:picLocks noChangeAspect="1"/>
          </p:cNvPicPr>
          <p:nvPr/>
        </p:nvPicPr>
        <p:blipFill>
          <a:blip r:embed="rId5"/>
          <a:stretch>
            <a:fillRect/>
          </a:stretch>
        </p:blipFill>
        <p:spPr>
          <a:xfrm flipH="1">
            <a:off x="424534" y="323835"/>
            <a:ext cx="639106" cy="426120"/>
          </a:xfrm>
          <a:prstGeom prst="rect">
            <a:avLst/>
          </a:prstGeom>
        </p:spPr>
      </p:pic>
      <p:sp>
        <p:nvSpPr>
          <p:cNvPr id="10" name="文本框 9">
            <a:extLst>
              <a:ext uri="{FF2B5EF4-FFF2-40B4-BE49-F238E27FC236}">
                <a16:creationId xmlns:a16="http://schemas.microsoft.com/office/drawing/2014/main" id="{8BE31B5D-8C85-5A03-E7E6-1CD200FB6651}"/>
              </a:ext>
            </a:extLst>
          </p:cNvPr>
          <p:cNvSpPr txBox="1"/>
          <p:nvPr/>
        </p:nvSpPr>
        <p:spPr>
          <a:xfrm>
            <a:off x="2506178" y="3172448"/>
            <a:ext cx="3650378" cy="310761"/>
          </a:xfrm>
          <a:prstGeom prst="rect">
            <a:avLst/>
          </a:prstGeom>
        </p:spPr>
        <p:txBody>
          <a:bodyPr anchor="ctr">
            <a:scene3d>
              <a:camera prst="legacyObliqueTopLeft">
                <a:rot lat="0" lon="0" rev="0"/>
              </a:camera>
              <a:lightRig rig="legacyFlat1" dir="tl"/>
            </a:scene3d>
          </a:bodyPr>
          <a:lstStyle/>
          <a:p>
            <a:pPr>
              <a:lnSpc>
                <a:spcPct val="123899"/>
              </a:lnSpc>
            </a:pPr>
            <a:r>
              <a:rPr lang="zh-CN" altLang="en-US" kern="100" dirty="0">
                <a:solidFill>
                  <a:schemeClr val="bg1"/>
                </a:solidFill>
                <a:latin typeface="Xingkai SC Light" panose="02010600040101010101" pitchFamily="2" charset="-122"/>
                <a:ea typeface="Xingkai SC Light" panose="02010600040101010101" pitchFamily="2" charset="-122"/>
              </a:rPr>
              <a:t>期待与您的合作</a:t>
            </a:r>
            <a:endParaRPr sz="800" kern="100" spc="0" dirty="0">
              <a:solidFill>
                <a:schemeClr val="bg1"/>
              </a:solidFill>
              <a:latin typeface="Xingkai SC Light" panose="02010600040101010101" pitchFamily="2" charset="-122"/>
              <a:ea typeface="Xingkai SC Light" panose="02010600040101010101" pitchFamily="2"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a:blip r:embed="rId2"/>
          <a:stretch>
            <a:fillRect/>
          </a:stretch>
        </p:blipFill>
        <p:spPr>
          <a:xfrm>
            <a:off x="0" y="0"/>
            <a:ext cx="9144000" cy="5143500"/>
          </a:xfrm>
          <a:prstGeom prst="rect">
            <a:avLst/>
          </a:prstGeom>
        </p:spPr>
      </p:pic>
      <p:pic>
        <p:nvPicPr>
          <p:cNvPr id="2" name="图片 1"/>
          <p:cNvPicPr>
            <a:picLocks noChangeAspect="1"/>
          </p:cNvPicPr>
          <p:nvPr/>
        </p:nvPicPr>
        <p:blipFill>
          <a:blip r:embed="rId3"/>
          <a:stretch>
            <a:fillRect/>
          </a:stretch>
        </p:blipFill>
        <p:spPr>
          <a:xfrm flipH="1">
            <a:off x="0" y="-168510"/>
            <a:ext cx="3840639" cy="5480520"/>
          </a:xfrm>
          <a:prstGeom prst="rect">
            <a:avLst/>
          </a:prstGeom>
        </p:spPr>
      </p:pic>
      <p:pic>
        <p:nvPicPr>
          <p:cNvPr id="3" name="图片 2"/>
          <p:cNvPicPr>
            <a:picLocks noChangeAspect="1"/>
          </p:cNvPicPr>
          <p:nvPr/>
        </p:nvPicPr>
        <p:blipFill>
          <a:blip r:embed="rId4"/>
          <a:stretch>
            <a:fillRect/>
          </a:stretch>
        </p:blipFill>
        <p:spPr>
          <a:xfrm flipH="1">
            <a:off x="-155921" y="-163206"/>
            <a:ext cx="4019034" cy="5469912"/>
          </a:xfrm>
          <a:prstGeom prst="rect">
            <a:avLst/>
          </a:prstGeom>
        </p:spPr>
      </p:pic>
      <p:grpSp>
        <p:nvGrpSpPr>
          <p:cNvPr id="41" name="组合 40">
            <a:extLst>
              <a:ext uri="{FF2B5EF4-FFF2-40B4-BE49-F238E27FC236}">
                <a16:creationId xmlns:a16="http://schemas.microsoft.com/office/drawing/2014/main" id="{4C5F2529-A8CB-FCC3-5B20-6B6FD22D2A92}"/>
              </a:ext>
            </a:extLst>
          </p:cNvPr>
          <p:cNvGrpSpPr/>
          <p:nvPr/>
        </p:nvGrpSpPr>
        <p:grpSpPr>
          <a:xfrm>
            <a:off x="4765308" y="1407205"/>
            <a:ext cx="3370836" cy="2684503"/>
            <a:chOff x="4765308" y="1407205"/>
            <a:chExt cx="3370836" cy="2684503"/>
          </a:xfrm>
        </p:grpSpPr>
        <p:sp>
          <p:nvSpPr>
            <p:cNvPr id="37" name="矩形 36">
              <a:extLst>
                <a:ext uri="{FF2B5EF4-FFF2-40B4-BE49-F238E27FC236}">
                  <a16:creationId xmlns:a16="http://schemas.microsoft.com/office/drawing/2014/main" id="{037CBCE3-44F9-4FCB-C556-0F04CDF29CD0}"/>
                </a:ext>
              </a:extLst>
            </p:cNvPr>
            <p:cNvSpPr/>
            <p:nvPr/>
          </p:nvSpPr>
          <p:spPr>
            <a:xfrm>
              <a:off x="4765308" y="1407205"/>
              <a:ext cx="1995195" cy="45719"/>
            </a:xfrm>
            <a:prstGeom prst="rect">
              <a:avLst/>
            </a:prstGeom>
            <a:gradFill>
              <a:gsLst>
                <a:gs pos="0">
                  <a:schemeClr val="accent1">
                    <a:lumMod val="5000"/>
                    <a:lumOff val="95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08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8" name="矩形 37">
              <a:extLst>
                <a:ext uri="{FF2B5EF4-FFF2-40B4-BE49-F238E27FC236}">
                  <a16:creationId xmlns:a16="http://schemas.microsoft.com/office/drawing/2014/main" id="{7D8BE27C-3D52-B89D-5A0B-61A9E7CC271A}"/>
                </a:ext>
              </a:extLst>
            </p:cNvPr>
            <p:cNvSpPr/>
            <p:nvPr/>
          </p:nvSpPr>
          <p:spPr>
            <a:xfrm>
              <a:off x="6137294" y="2286140"/>
              <a:ext cx="1995195" cy="45719"/>
            </a:xfrm>
            <a:prstGeom prst="rect">
              <a:avLst/>
            </a:prstGeom>
            <a:gradFill>
              <a:gsLst>
                <a:gs pos="0">
                  <a:schemeClr val="accent1">
                    <a:lumMod val="5000"/>
                    <a:lumOff val="95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08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9" name="矩形 38">
              <a:extLst>
                <a:ext uri="{FF2B5EF4-FFF2-40B4-BE49-F238E27FC236}">
                  <a16:creationId xmlns:a16="http://schemas.microsoft.com/office/drawing/2014/main" id="{C6C8A27F-B5CC-2096-9418-2002A990C113}"/>
                </a:ext>
              </a:extLst>
            </p:cNvPr>
            <p:cNvSpPr/>
            <p:nvPr/>
          </p:nvSpPr>
          <p:spPr>
            <a:xfrm>
              <a:off x="4765308" y="3159609"/>
              <a:ext cx="1995195" cy="45719"/>
            </a:xfrm>
            <a:prstGeom prst="rect">
              <a:avLst/>
            </a:prstGeom>
            <a:gradFill>
              <a:gsLst>
                <a:gs pos="0">
                  <a:schemeClr val="accent1">
                    <a:lumMod val="5000"/>
                    <a:lumOff val="95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08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0" name="矩形 39">
              <a:extLst>
                <a:ext uri="{FF2B5EF4-FFF2-40B4-BE49-F238E27FC236}">
                  <a16:creationId xmlns:a16="http://schemas.microsoft.com/office/drawing/2014/main" id="{923A1A1C-7B28-B1C0-98E0-BFB9FF2F961C}"/>
                </a:ext>
              </a:extLst>
            </p:cNvPr>
            <p:cNvSpPr/>
            <p:nvPr/>
          </p:nvSpPr>
          <p:spPr>
            <a:xfrm>
              <a:off x="6140949" y="4045989"/>
              <a:ext cx="1995195" cy="45719"/>
            </a:xfrm>
            <a:prstGeom prst="rect">
              <a:avLst/>
            </a:prstGeom>
            <a:gradFill>
              <a:gsLst>
                <a:gs pos="0">
                  <a:schemeClr val="accent1">
                    <a:lumMod val="5000"/>
                    <a:lumOff val="95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08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nvGrpSpPr>
          <p:cNvPr id="33" name="组合 32">
            <a:extLst>
              <a:ext uri="{FF2B5EF4-FFF2-40B4-BE49-F238E27FC236}">
                <a16:creationId xmlns:a16="http://schemas.microsoft.com/office/drawing/2014/main" id="{9AFAD6B3-2A91-6E27-07D0-9654689EBF94}"/>
              </a:ext>
            </a:extLst>
          </p:cNvPr>
          <p:cNvGrpSpPr/>
          <p:nvPr/>
        </p:nvGrpSpPr>
        <p:grpSpPr>
          <a:xfrm>
            <a:off x="4761655" y="994109"/>
            <a:ext cx="3018590" cy="458815"/>
            <a:chOff x="4761655" y="994109"/>
            <a:chExt cx="3018590" cy="458815"/>
          </a:xfrm>
        </p:grpSpPr>
        <p:sp>
          <p:nvSpPr>
            <p:cNvPr id="18" name="文本框 17"/>
            <p:cNvSpPr txBox="1"/>
            <p:nvPr/>
          </p:nvSpPr>
          <p:spPr>
            <a:xfrm>
              <a:off x="5502167" y="1038935"/>
              <a:ext cx="2278078" cy="321620"/>
            </a:xfrm>
            <a:prstGeom prst="rect">
              <a:avLst/>
            </a:prstGeom>
          </p:spPr>
          <p:txBody>
            <a:bodyPr anchor="ctr">
              <a:scene3d>
                <a:camera prst="legacyObliqueTopLeft">
                  <a:rot lat="0" lon="0" rev="0"/>
                </a:camera>
                <a:lightRig rig="legacyFlat1" dir="tl"/>
              </a:scene3d>
            </a:bodyPr>
            <a:lstStyle/>
            <a:p>
              <a:pPr algn="l">
                <a:lnSpc>
                  <a:spcPct val="112499"/>
                </a:lnSpc>
              </a:pPr>
              <a:r>
                <a:rPr lang="zh-CN" altLang="en-US" sz="1875" kern="100" spc="0" dirty="0">
                  <a:solidFill>
                    <a:srgbClr val="000000">
                      <a:alpha val="100000"/>
                    </a:srgbClr>
                  </a:solidFill>
                  <a:latin typeface="Noto Sans S Chinese Medium" panose="02010800040101010101" pitchFamily="1" charset="-122"/>
                  <a:ea typeface="Noto Sans S Chinese Medium" panose="02010800040101010101" pitchFamily="1" charset="-122"/>
                </a:rPr>
                <a:t>公司简介</a:t>
              </a:r>
              <a:endParaRPr sz="1875" kern="100" spc="0" dirty="0">
                <a:solidFill>
                  <a:srgbClr val="000000">
                    <a:alpha val="100000"/>
                  </a:srgbClr>
                </a:solidFill>
                <a:latin typeface="Noto Sans S Chinese Medium" panose="02010800040101010101" pitchFamily="1" charset="-122"/>
                <a:ea typeface="Noto Sans S Chinese Medium" panose="02010800040101010101" pitchFamily="1" charset="-122"/>
              </a:endParaRPr>
            </a:p>
          </p:txBody>
        </p:sp>
        <p:grpSp>
          <p:nvGrpSpPr>
            <p:cNvPr id="29" name="组合 28">
              <a:extLst>
                <a:ext uri="{FF2B5EF4-FFF2-40B4-BE49-F238E27FC236}">
                  <a16:creationId xmlns:a16="http://schemas.microsoft.com/office/drawing/2014/main" id="{210F5E34-1D12-9CB7-B8F5-F5539DE31DAE}"/>
                </a:ext>
              </a:extLst>
            </p:cNvPr>
            <p:cNvGrpSpPr/>
            <p:nvPr/>
          </p:nvGrpSpPr>
          <p:grpSpPr>
            <a:xfrm>
              <a:off x="4761655" y="994109"/>
              <a:ext cx="458815" cy="458815"/>
              <a:chOff x="4761655" y="994109"/>
              <a:chExt cx="458815" cy="458815"/>
            </a:xfrm>
          </p:grpSpPr>
          <p:pic>
            <p:nvPicPr>
              <p:cNvPr id="4" name="图片 3"/>
              <p:cNvPicPr>
                <a:picLocks noChangeAspect="1"/>
              </p:cNvPicPr>
              <p:nvPr/>
            </p:nvPicPr>
            <p:blipFill>
              <a:blip r:embed="rId5"/>
              <a:stretch>
                <a:fillRect/>
              </a:stretch>
            </p:blipFill>
            <p:spPr>
              <a:xfrm>
                <a:off x="4761655" y="994109"/>
                <a:ext cx="458815" cy="458815"/>
              </a:xfrm>
              <a:prstGeom prst="rect">
                <a:avLst/>
              </a:prstGeom>
            </p:spPr>
          </p:pic>
          <p:sp>
            <p:nvSpPr>
              <p:cNvPr id="19" name="文本框 18"/>
              <p:cNvSpPr txBox="1"/>
              <p:nvPr/>
            </p:nvSpPr>
            <p:spPr>
              <a:xfrm>
                <a:off x="4774834" y="1024414"/>
                <a:ext cx="432456" cy="398204"/>
              </a:xfrm>
              <a:prstGeom prst="rect">
                <a:avLst/>
              </a:prstGeom>
            </p:spPr>
            <p:txBody>
              <a:bodyPr anchor="ctr">
                <a:scene3d>
                  <a:camera prst="legacyObliqueTopLeft">
                    <a:rot lat="0" lon="0" rev="0"/>
                  </a:camera>
                  <a:lightRig rig="legacyFlat1" dir="tl"/>
                </a:scene3d>
              </a:bodyPr>
              <a:lstStyle/>
              <a:p>
                <a:pPr algn="ctr">
                  <a:lnSpc>
                    <a:spcPct val="112500"/>
                  </a:lnSpc>
                </a:pPr>
                <a:r>
                  <a:rPr lang="en-US" altLang="zh-CN" sz="1600" kern="100" spc="0" dirty="0">
                    <a:solidFill>
                      <a:srgbClr val="FFFFFF">
                        <a:alpha val="100000"/>
                      </a:srgbClr>
                    </a:solidFill>
                    <a:latin typeface="CKT Kuaile 2.0 Bold" panose="02010800040101010101" pitchFamily="1" charset="-122"/>
                    <a:ea typeface="CKT Kuaile 2.0 Bold" panose="02010800040101010101" pitchFamily="1" charset="-122"/>
                  </a:rPr>
                  <a:t>0</a:t>
                </a:r>
                <a:r>
                  <a:rPr sz="1600" kern="100" spc="0" dirty="0">
                    <a:solidFill>
                      <a:srgbClr val="FFFFFF">
                        <a:alpha val="100000"/>
                      </a:srgbClr>
                    </a:solidFill>
                    <a:latin typeface="CKT Kuaile 2.0 Bold" panose="02010800040101010101" pitchFamily="1" charset="-122"/>
                    <a:ea typeface="CKT Kuaile 2.0 Bold" panose="02010800040101010101" pitchFamily="1" charset="-122"/>
                  </a:rPr>
                  <a:t>1</a:t>
                </a:r>
              </a:p>
            </p:txBody>
          </p:sp>
        </p:grpSp>
      </p:grpSp>
      <p:grpSp>
        <p:nvGrpSpPr>
          <p:cNvPr id="34" name="组合 33">
            <a:extLst>
              <a:ext uri="{FF2B5EF4-FFF2-40B4-BE49-F238E27FC236}">
                <a16:creationId xmlns:a16="http://schemas.microsoft.com/office/drawing/2014/main" id="{F3A266A4-DEFA-66F8-7305-F8214319BED4}"/>
              </a:ext>
            </a:extLst>
          </p:cNvPr>
          <p:cNvGrpSpPr/>
          <p:nvPr/>
        </p:nvGrpSpPr>
        <p:grpSpPr>
          <a:xfrm>
            <a:off x="6137295" y="1873704"/>
            <a:ext cx="3018590" cy="458815"/>
            <a:chOff x="4761655" y="1873704"/>
            <a:chExt cx="3018590" cy="458815"/>
          </a:xfrm>
        </p:grpSpPr>
        <p:sp>
          <p:nvSpPr>
            <p:cNvPr id="20" name="文本框 19"/>
            <p:cNvSpPr txBox="1"/>
            <p:nvPr/>
          </p:nvSpPr>
          <p:spPr>
            <a:xfrm>
              <a:off x="5502167" y="1918530"/>
              <a:ext cx="2278078" cy="321620"/>
            </a:xfrm>
            <a:prstGeom prst="rect">
              <a:avLst/>
            </a:prstGeom>
          </p:spPr>
          <p:txBody>
            <a:bodyPr anchor="ctr">
              <a:scene3d>
                <a:camera prst="legacyObliqueTopLeft">
                  <a:rot lat="0" lon="0" rev="0"/>
                </a:camera>
                <a:lightRig rig="legacyFlat1" dir="tl"/>
              </a:scene3d>
            </a:bodyPr>
            <a:lstStyle/>
            <a:p>
              <a:pPr algn="l">
                <a:lnSpc>
                  <a:spcPct val="112499"/>
                </a:lnSpc>
              </a:pPr>
              <a:r>
                <a:rPr lang="zh-CN" altLang="en-US" sz="1875" kern="100" spc="0" dirty="0">
                  <a:solidFill>
                    <a:srgbClr val="000000">
                      <a:alpha val="100000"/>
                    </a:srgbClr>
                  </a:solidFill>
                  <a:latin typeface="Noto Sans S Chinese Medium" panose="02010800040101010101" pitchFamily="1" charset="-122"/>
                  <a:ea typeface="Noto Sans S Chinese Medium" panose="02010800040101010101" pitchFamily="1" charset="-122"/>
                </a:rPr>
                <a:t>企业理念</a:t>
              </a:r>
              <a:endParaRPr sz="1875" kern="100" spc="0" dirty="0">
                <a:solidFill>
                  <a:srgbClr val="000000">
                    <a:alpha val="100000"/>
                  </a:srgbClr>
                </a:solidFill>
                <a:latin typeface="Noto Sans S Chinese Medium" panose="02010800040101010101" pitchFamily="1" charset="-122"/>
                <a:ea typeface="Noto Sans S Chinese Medium" panose="02010800040101010101" pitchFamily="1" charset="-122"/>
              </a:endParaRPr>
            </a:p>
          </p:txBody>
        </p:sp>
        <p:grpSp>
          <p:nvGrpSpPr>
            <p:cNvPr id="30" name="组合 29">
              <a:extLst>
                <a:ext uri="{FF2B5EF4-FFF2-40B4-BE49-F238E27FC236}">
                  <a16:creationId xmlns:a16="http://schemas.microsoft.com/office/drawing/2014/main" id="{303C02F3-136C-6904-A780-47770990C747}"/>
                </a:ext>
              </a:extLst>
            </p:cNvPr>
            <p:cNvGrpSpPr/>
            <p:nvPr/>
          </p:nvGrpSpPr>
          <p:grpSpPr>
            <a:xfrm>
              <a:off x="4761655" y="1873704"/>
              <a:ext cx="458815" cy="458815"/>
              <a:chOff x="4761655" y="1873704"/>
              <a:chExt cx="458815" cy="458815"/>
            </a:xfrm>
          </p:grpSpPr>
          <p:pic>
            <p:nvPicPr>
              <p:cNvPr id="6" name="图片 5"/>
              <p:cNvPicPr>
                <a:picLocks noChangeAspect="1"/>
              </p:cNvPicPr>
              <p:nvPr/>
            </p:nvPicPr>
            <p:blipFill>
              <a:blip r:embed="rId5"/>
              <a:stretch>
                <a:fillRect/>
              </a:stretch>
            </p:blipFill>
            <p:spPr>
              <a:xfrm>
                <a:off x="4761655" y="1873704"/>
                <a:ext cx="458815" cy="458815"/>
              </a:xfrm>
              <a:prstGeom prst="rect">
                <a:avLst/>
              </a:prstGeom>
            </p:spPr>
          </p:pic>
          <p:sp>
            <p:nvSpPr>
              <p:cNvPr id="21" name="文本框 20"/>
              <p:cNvSpPr txBox="1"/>
              <p:nvPr/>
            </p:nvSpPr>
            <p:spPr>
              <a:xfrm>
                <a:off x="4774834" y="1904009"/>
                <a:ext cx="432456" cy="398204"/>
              </a:xfrm>
              <a:prstGeom prst="rect">
                <a:avLst/>
              </a:prstGeom>
            </p:spPr>
            <p:txBody>
              <a:bodyPr anchor="ctr">
                <a:scene3d>
                  <a:camera prst="legacyObliqueTopLeft">
                    <a:rot lat="0" lon="0" rev="0"/>
                  </a:camera>
                  <a:lightRig rig="legacyFlat1" dir="tl"/>
                </a:scene3d>
              </a:bodyPr>
              <a:lstStyle/>
              <a:p>
                <a:pPr algn="ctr">
                  <a:lnSpc>
                    <a:spcPct val="112500"/>
                  </a:lnSpc>
                </a:pPr>
                <a:r>
                  <a:rPr sz="1600" kern="100" spc="0" dirty="0">
                    <a:solidFill>
                      <a:srgbClr val="FFFFFF">
                        <a:alpha val="100000"/>
                      </a:srgbClr>
                    </a:solidFill>
                    <a:latin typeface="CKT Kuaile 2.0 Bold" panose="02010800040101010101" pitchFamily="1" charset="-122"/>
                    <a:ea typeface="CKT Kuaile 2.0 Bold" panose="02010800040101010101" pitchFamily="1" charset="-122"/>
                  </a:rPr>
                  <a:t>02</a:t>
                </a:r>
              </a:p>
            </p:txBody>
          </p:sp>
        </p:grpSp>
      </p:grpSp>
      <p:grpSp>
        <p:nvGrpSpPr>
          <p:cNvPr id="35" name="组合 34">
            <a:extLst>
              <a:ext uri="{FF2B5EF4-FFF2-40B4-BE49-F238E27FC236}">
                <a16:creationId xmlns:a16="http://schemas.microsoft.com/office/drawing/2014/main" id="{E5531697-A4AF-D3D4-9539-D5E0FEB4AE64}"/>
              </a:ext>
            </a:extLst>
          </p:cNvPr>
          <p:cNvGrpSpPr/>
          <p:nvPr/>
        </p:nvGrpSpPr>
        <p:grpSpPr>
          <a:xfrm>
            <a:off x="4761655" y="2753299"/>
            <a:ext cx="3245770" cy="458815"/>
            <a:chOff x="4761655" y="2753299"/>
            <a:chExt cx="3245770" cy="458815"/>
          </a:xfrm>
        </p:grpSpPr>
        <p:sp>
          <p:nvSpPr>
            <p:cNvPr id="22" name="文本框 21"/>
            <p:cNvSpPr txBox="1"/>
            <p:nvPr/>
          </p:nvSpPr>
          <p:spPr>
            <a:xfrm>
              <a:off x="5502167" y="2798125"/>
              <a:ext cx="2505258" cy="321620"/>
            </a:xfrm>
            <a:prstGeom prst="rect">
              <a:avLst/>
            </a:prstGeom>
          </p:spPr>
          <p:txBody>
            <a:bodyPr anchor="ctr">
              <a:scene3d>
                <a:camera prst="legacyObliqueTopLeft">
                  <a:rot lat="0" lon="0" rev="0"/>
                </a:camera>
                <a:lightRig rig="legacyFlat1" dir="tl"/>
              </a:scene3d>
            </a:bodyPr>
            <a:lstStyle/>
            <a:p>
              <a:pPr algn="l">
                <a:lnSpc>
                  <a:spcPct val="112499"/>
                </a:lnSpc>
              </a:pPr>
              <a:r>
                <a:rPr lang="zh-CN" altLang="en-US" sz="1875" kern="100" dirty="0">
                  <a:solidFill>
                    <a:srgbClr val="000000">
                      <a:alpha val="100000"/>
                    </a:srgbClr>
                  </a:solidFill>
                  <a:latin typeface="Noto Sans S Chinese Medium" panose="02010800040101010101" pitchFamily="1" charset="-122"/>
                  <a:ea typeface="Noto Sans S Chinese Medium" panose="02010800040101010101" pitchFamily="1" charset="-122"/>
                </a:rPr>
                <a:t>成长</a:t>
              </a:r>
              <a:r>
                <a:rPr lang="zh-CN" altLang="en-US" sz="1875" kern="100" spc="0" dirty="0">
                  <a:solidFill>
                    <a:srgbClr val="000000">
                      <a:alpha val="100000"/>
                    </a:srgbClr>
                  </a:solidFill>
                  <a:latin typeface="Noto Sans S Chinese Medium" panose="02010800040101010101" pitchFamily="1" charset="-122"/>
                  <a:ea typeface="Noto Sans S Chinese Medium" panose="02010800040101010101" pitchFamily="1" charset="-122"/>
                </a:rPr>
                <a:t>历程</a:t>
              </a:r>
              <a:endParaRPr sz="1875" kern="100" spc="0" dirty="0">
                <a:solidFill>
                  <a:srgbClr val="000000">
                    <a:alpha val="100000"/>
                  </a:srgbClr>
                </a:solidFill>
                <a:latin typeface="Noto Sans S Chinese Medium" panose="02010800040101010101" pitchFamily="1" charset="-122"/>
                <a:ea typeface="Noto Sans S Chinese Medium" panose="02010800040101010101" pitchFamily="1" charset="-122"/>
              </a:endParaRPr>
            </a:p>
          </p:txBody>
        </p:sp>
        <p:grpSp>
          <p:nvGrpSpPr>
            <p:cNvPr id="31" name="组合 30">
              <a:extLst>
                <a:ext uri="{FF2B5EF4-FFF2-40B4-BE49-F238E27FC236}">
                  <a16:creationId xmlns:a16="http://schemas.microsoft.com/office/drawing/2014/main" id="{41AED033-F2FD-C8BC-42B8-17AD44FC1F02}"/>
                </a:ext>
              </a:extLst>
            </p:cNvPr>
            <p:cNvGrpSpPr/>
            <p:nvPr/>
          </p:nvGrpSpPr>
          <p:grpSpPr>
            <a:xfrm>
              <a:off x="4761655" y="2753299"/>
              <a:ext cx="458815" cy="458815"/>
              <a:chOff x="4761655" y="2753299"/>
              <a:chExt cx="458815" cy="458815"/>
            </a:xfrm>
          </p:grpSpPr>
          <p:pic>
            <p:nvPicPr>
              <p:cNvPr id="8" name="图片 7"/>
              <p:cNvPicPr>
                <a:picLocks noChangeAspect="1"/>
              </p:cNvPicPr>
              <p:nvPr/>
            </p:nvPicPr>
            <p:blipFill>
              <a:blip r:embed="rId5"/>
              <a:stretch>
                <a:fillRect/>
              </a:stretch>
            </p:blipFill>
            <p:spPr>
              <a:xfrm>
                <a:off x="4761655" y="2753299"/>
                <a:ext cx="458815" cy="458815"/>
              </a:xfrm>
              <a:prstGeom prst="rect">
                <a:avLst/>
              </a:prstGeom>
            </p:spPr>
          </p:pic>
          <p:sp>
            <p:nvSpPr>
              <p:cNvPr id="23" name="文本框 22"/>
              <p:cNvSpPr txBox="1"/>
              <p:nvPr/>
            </p:nvSpPr>
            <p:spPr>
              <a:xfrm>
                <a:off x="4774834" y="2783604"/>
                <a:ext cx="432456" cy="398204"/>
              </a:xfrm>
              <a:prstGeom prst="rect">
                <a:avLst/>
              </a:prstGeom>
            </p:spPr>
            <p:txBody>
              <a:bodyPr anchor="ctr">
                <a:scene3d>
                  <a:camera prst="legacyObliqueTopLeft">
                    <a:rot lat="0" lon="0" rev="0"/>
                  </a:camera>
                  <a:lightRig rig="legacyFlat1" dir="tl"/>
                </a:scene3d>
              </a:bodyPr>
              <a:lstStyle/>
              <a:p>
                <a:pPr algn="ctr">
                  <a:lnSpc>
                    <a:spcPct val="112500"/>
                  </a:lnSpc>
                </a:pPr>
                <a:r>
                  <a:rPr sz="1600" kern="100" spc="0" dirty="0">
                    <a:solidFill>
                      <a:srgbClr val="FFFFFF">
                        <a:alpha val="100000"/>
                      </a:srgbClr>
                    </a:solidFill>
                    <a:latin typeface="CKT Kuaile 2.0 Bold" panose="02010800040101010101" pitchFamily="1" charset="-122"/>
                    <a:ea typeface="CKT Kuaile 2.0 Bold" panose="02010800040101010101" pitchFamily="1" charset="-122"/>
                  </a:rPr>
                  <a:t>03</a:t>
                </a:r>
              </a:p>
            </p:txBody>
          </p:sp>
        </p:grpSp>
      </p:grpSp>
      <p:grpSp>
        <p:nvGrpSpPr>
          <p:cNvPr id="36" name="组合 35">
            <a:extLst>
              <a:ext uri="{FF2B5EF4-FFF2-40B4-BE49-F238E27FC236}">
                <a16:creationId xmlns:a16="http://schemas.microsoft.com/office/drawing/2014/main" id="{FBF61125-F9E5-6723-7CB5-B1B411562A8C}"/>
              </a:ext>
            </a:extLst>
          </p:cNvPr>
          <p:cNvGrpSpPr/>
          <p:nvPr/>
        </p:nvGrpSpPr>
        <p:grpSpPr>
          <a:xfrm>
            <a:off x="6137295" y="3632894"/>
            <a:ext cx="3245770" cy="458815"/>
            <a:chOff x="4761655" y="3632894"/>
            <a:chExt cx="3245770" cy="458815"/>
          </a:xfrm>
        </p:grpSpPr>
        <p:sp>
          <p:nvSpPr>
            <p:cNvPr id="24" name="文本框 23"/>
            <p:cNvSpPr txBox="1"/>
            <p:nvPr/>
          </p:nvSpPr>
          <p:spPr>
            <a:xfrm>
              <a:off x="5502167" y="3677720"/>
              <a:ext cx="2505258" cy="321620"/>
            </a:xfrm>
            <a:prstGeom prst="rect">
              <a:avLst/>
            </a:prstGeom>
          </p:spPr>
          <p:txBody>
            <a:bodyPr anchor="ctr">
              <a:scene3d>
                <a:camera prst="legacyObliqueTopLeft">
                  <a:rot lat="0" lon="0" rev="0"/>
                </a:camera>
                <a:lightRig rig="legacyFlat1" dir="tl"/>
              </a:scene3d>
            </a:bodyPr>
            <a:lstStyle/>
            <a:p>
              <a:pPr algn="l">
                <a:lnSpc>
                  <a:spcPct val="112499"/>
                </a:lnSpc>
              </a:pPr>
              <a:r>
                <a:rPr lang="zh-CN" altLang="en-US" sz="1875" kern="100" spc="0" dirty="0">
                  <a:solidFill>
                    <a:srgbClr val="000000">
                      <a:alpha val="100000"/>
                    </a:srgbClr>
                  </a:solidFill>
                  <a:latin typeface="Noto Sans S Chinese Medium" panose="02010800040101010101" pitchFamily="1" charset="-122"/>
                  <a:ea typeface="Noto Sans S Chinese Medium" panose="02010800040101010101" pitchFamily="1" charset="-122"/>
                </a:rPr>
                <a:t>荣誉及影响</a:t>
              </a:r>
              <a:endParaRPr lang="en-US" altLang="zh-CN" sz="1875" kern="100" spc="0" dirty="0">
                <a:solidFill>
                  <a:srgbClr val="000000">
                    <a:alpha val="100000"/>
                  </a:srgbClr>
                </a:solidFill>
                <a:latin typeface="Noto Sans S Chinese Medium" panose="02010800040101010101" pitchFamily="1" charset="-122"/>
                <a:ea typeface="Noto Sans S Chinese Medium" panose="02010800040101010101" pitchFamily="1" charset="-122"/>
              </a:endParaRPr>
            </a:p>
          </p:txBody>
        </p:sp>
        <p:grpSp>
          <p:nvGrpSpPr>
            <p:cNvPr id="32" name="组合 31">
              <a:extLst>
                <a:ext uri="{FF2B5EF4-FFF2-40B4-BE49-F238E27FC236}">
                  <a16:creationId xmlns:a16="http://schemas.microsoft.com/office/drawing/2014/main" id="{98ED655C-9210-DEE7-4A68-C98214A056D7}"/>
                </a:ext>
              </a:extLst>
            </p:cNvPr>
            <p:cNvGrpSpPr/>
            <p:nvPr/>
          </p:nvGrpSpPr>
          <p:grpSpPr>
            <a:xfrm>
              <a:off x="4761655" y="3632894"/>
              <a:ext cx="458815" cy="458815"/>
              <a:chOff x="4761655" y="3632894"/>
              <a:chExt cx="458815" cy="458815"/>
            </a:xfrm>
          </p:grpSpPr>
          <p:pic>
            <p:nvPicPr>
              <p:cNvPr id="10" name="图片 9"/>
              <p:cNvPicPr>
                <a:picLocks noChangeAspect="1"/>
              </p:cNvPicPr>
              <p:nvPr/>
            </p:nvPicPr>
            <p:blipFill>
              <a:blip r:embed="rId5"/>
              <a:stretch>
                <a:fillRect/>
              </a:stretch>
            </p:blipFill>
            <p:spPr>
              <a:xfrm>
                <a:off x="4761655" y="3632894"/>
                <a:ext cx="458815" cy="458815"/>
              </a:xfrm>
              <a:prstGeom prst="rect">
                <a:avLst/>
              </a:prstGeom>
            </p:spPr>
          </p:pic>
          <p:sp>
            <p:nvSpPr>
              <p:cNvPr id="25" name="文本框 24"/>
              <p:cNvSpPr txBox="1"/>
              <p:nvPr/>
            </p:nvSpPr>
            <p:spPr>
              <a:xfrm>
                <a:off x="4774834" y="3663199"/>
                <a:ext cx="432456" cy="398204"/>
              </a:xfrm>
              <a:prstGeom prst="rect">
                <a:avLst/>
              </a:prstGeom>
            </p:spPr>
            <p:txBody>
              <a:bodyPr anchor="ctr">
                <a:scene3d>
                  <a:camera prst="legacyObliqueTopLeft">
                    <a:rot lat="0" lon="0" rev="0"/>
                  </a:camera>
                  <a:lightRig rig="legacyFlat1" dir="tl"/>
                </a:scene3d>
              </a:bodyPr>
              <a:lstStyle/>
              <a:p>
                <a:pPr algn="ctr">
                  <a:lnSpc>
                    <a:spcPct val="112500"/>
                  </a:lnSpc>
                </a:pPr>
                <a:r>
                  <a:rPr sz="1600" kern="100" spc="0" dirty="0">
                    <a:solidFill>
                      <a:srgbClr val="FFFFFF">
                        <a:alpha val="100000"/>
                      </a:srgbClr>
                    </a:solidFill>
                    <a:latin typeface="CKT Kuaile 2.0 Bold" panose="02010800040101010101" pitchFamily="1" charset="-122"/>
                    <a:ea typeface="CKT Kuaile 2.0 Bold" panose="02010800040101010101" pitchFamily="1" charset="-122"/>
                  </a:rPr>
                  <a:t>04</a:t>
                </a:r>
              </a:p>
            </p:txBody>
          </p:sp>
        </p:grpSp>
      </p:grpSp>
      <p:sp>
        <p:nvSpPr>
          <p:cNvPr id="26" name="文本框 25"/>
          <p:cNvSpPr txBox="1"/>
          <p:nvPr/>
        </p:nvSpPr>
        <p:spPr>
          <a:xfrm>
            <a:off x="1963445" y="2739656"/>
            <a:ext cx="954676" cy="1145612"/>
          </a:xfrm>
          <a:prstGeom prst="rect">
            <a:avLst/>
          </a:prstGeom>
        </p:spPr>
        <p:txBody>
          <a:bodyPr anchor="ctr">
            <a:scene3d>
              <a:camera prst="legacyObliqueTopLeft">
                <a:rot lat="0" lon="0" rev="0"/>
              </a:camera>
              <a:lightRig rig="legacyFlat1" dir="tl"/>
            </a:scene3d>
          </a:bodyPr>
          <a:lstStyle/>
          <a:p>
            <a:pPr algn="l">
              <a:lnSpc>
                <a:spcPct val="112499"/>
              </a:lnSpc>
            </a:pPr>
            <a:r>
              <a:rPr sz="6681" kern="5000" spc="100">
                <a:solidFill>
                  <a:srgbClr val="FFFFFF">
                    <a:alpha val="100000"/>
                  </a:srgbClr>
                </a:solidFill>
                <a:latin typeface="CKTJST" panose="02010800040101010101" pitchFamily="1" charset="-122"/>
                <a:ea typeface="CKTJST" panose="02010800040101010101" pitchFamily="1" charset="-122"/>
              </a:rPr>
              <a:t>录</a:t>
            </a:r>
          </a:p>
        </p:txBody>
      </p:sp>
      <p:sp>
        <p:nvSpPr>
          <p:cNvPr id="27" name="文本框 26"/>
          <p:cNvSpPr txBox="1"/>
          <p:nvPr/>
        </p:nvSpPr>
        <p:spPr>
          <a:xfrm>
            <a:off x="799063" y="1229221"/>
            <a:ext cx="954676" cy="1145612"/>
          </a:xfrm>
          <a:prstGeom prst="rect">
            <a:avLst/>
          </a:prstGeom>
        </p:spPr>
        <p:txBody>
          <a:bodyPr anchor="ctr">
            <a:scene3d>
              <a:camera prst="legacyObliqueTopLeft">
                <a:rot lat="0" lon="0" rev="0"/>
              </a:camera>
              <a:lightRig rig="legacyFlat1" dir="tl"/>
            </a:scene3d>
          </a:bodyPr>
          <a:lstStyle/>
          <a:p>
            <a:pPr algn="l">
              <a:lnSpc>
                <a:spcPct val="112499"/>
              </a:lnSpc>
            </a:pPr>
            <a:r>
              <a:rPr sz="6681" kern="5000" spc="100">
                <a:solidFill>
                  <a:srgbClr val="FFFFFF">
                    <a:alpha val="100000"/>
                  </a:srgbClr>
                </a:solidFill>
                <a:latin typeface="CKTJST" panose="02010800040101010101" pitchFamily="1" charset="-122"/>
                <a:ea typeface="CKTJST" panose="02010800040101010101" pitchFamily="1" charset="-122"/>
              </a:rPr>
              <a:t>目</a:t>
            </a:r>
          </a:p>
        </p:txBody>
      </p:sp>
      <p:pic>
        <p:nvPicPr>
          <p:cNvPr id="12" name="图片 11"/>
          <p:cNvPicPr>
            <a:picLocks noChangeAspect="1"/>
          </p:cNvPicPr>
          <p:nvPr/>
        </p:nvPicPr>
        <p:blipFill>
          <a:blip r:embed="rId6"/>
          <a:stretch>
            <a:fillRect/>
          </a:stretch>
        </p:blipFill>
        <p:spPr>
          <a:xfrm>
            <a:off x="1281164" y="3545979"/>
            <a:ext cx="762713" cy="9525"/>
          </a:xfrm>
          <a:prstGeom prst="rect">
            <a:avLst/>
          </a:prstGeom>
        </p:spPr>
      </p:pic>
      <p:pic>
        <p:nvPicPr>
          <p:cNvPr id="13" name="图片 12"/>
          <p:cNvPicPr>
            <a:picLocks noChangeAspect="1"/>
          </p:cNvPicPr>
          <p:nvPr/>
        </p:nvPicPr>
        <p:blipFill>
          <a:blip r:embed="rId7"/>
          <a:stretch>
            <a:fillRect/>
          </a:stretch>
        </p:blipFill>
        <p:spPr>
          <a:xfrm rot="16199999">
            <a:off x="577227" y="2846875"/>
            <a:ext cx="1409539" cy="11189"/>
          </a:xfrm>
          <a:prstGeom prst="rect">
            <a:avLst/>
          </a:prstGeom>
        </p:spPr>
      </p:pic>
      <p:pic>
        <p:nvPicPr>
          <p:cNvPr id="14" name="图片 13"/>
          <p:cNvPicPr>
            <a:picLocks noChangeAspect="1"/>
          </p:cNvPicPr>
          <p:nvPr/>
        </p:nvPicPr>
        <p:blipFill>
          <a:blip r:embed="rId8"/>
          <a:stretch>
            <a:fillRect/>
          </a:stretch>
        </p:blipFill>
        <p:spPr>
          <a:xfrm>
            <a:off x="1538533" y="1251478"/>
            <a:ext cx="929412" cy="7378"/>
          </a:xfrm>
          <a:prstGeom prst="rect">
            <a:avLst/>
          </a:prstGeom>
        </p:spPr>
      </p:pic>
      <p:pic>
        <p:nvPicPr>
          <p:cNvPr id="15" name="图片 14"/>
          <p:cNvPicPr>
            <a:picLocks noChangeAspect="1"/>
          </p:cNvPicPr>
          <p:nvPr/>
        </p:nvPicPr>
        <p:blipFill>
          <a:blip r:embed="rId7"/>
          <a:stretch>
            <a:fillRect/>
          </a:stretch>
        </p:blipFill>
        <p:spPr>
          <a:xfrm rot="16199999">
            <a:off x="1771480" y="1950653"/>
            <a:ext cx="1409539" cy="11189"/>
          </a:xfrm>
          <a:prstGeom prst="rect">
            <a:avLst/>
          </a:prstGeom>
        </p:spPr>
      </p:pic>
      <p:sp>
        <p:nvSpPr>
          <p:cNvPr id="28" name="文本框 27"/>
          <p:cNvSpPr txBox="1"/>
          <p:nvPr/>
        </p:nvSpPr>
        <p:spPr>
          <a:xfrm>
            <a:off x="1845883" y="1411825"/>
            <a:ext cx="286102" cy="1249192"/>
          </a:xfrm>
          <a:prstGeom prst="rect">
            <a:avLst/>
          </a:prstGeom>
        </p:spPr>
        <p:txBody>
          <a:bodyPr vert="eaVert" anchor="ctr">
            <a:scene3d>
              <a:camera prst="legacyObliqueTopLeft">
                <a:rot lat="0" lon="0" rev="0"/>
              </a:camera>
              <a:lightRig rig="legacyFlat1" dir="tl"/>
            </a:scene3d>
          </a:bodyPr>
          <a:lstStyle/>
          <a:p>
            <a:pPr algn="ctr">
              <a:lnSpc>
                <a:spcPct val="112499"/>
              </a:lnSpc>
            </a:pPr>
            <a:r>
              <a:rPr sz="1668" kern="100" spc="0">
                <a:solidFill>
                  <a:srgbClr val="FFFFFF">
                    <a:alpha val="100000"/>
                  </a:srgbClr>
                </a:solidFill>
                <a:latin typeface="Maven Pro Bold" panose="02010800040101010101" pitchFamily="1" charset="-122"/>
                <a:ea typeface="Maven Pro Bold" panose="02010800040101010101" pitchFamily="1" charset="-122"/>
              </a:rPr>
              <a:t>CONTENTS</a:t>
            </a:r>
          </a:p>
        </p:txBody>
      </p:sp>
      <p:pic>
        <p:nvPicPr>
          <p:cNvPr id="16" name="图片 15"/>
          <p:cNvPicPr>
            <a:picLocks noChangeAspect="1"/>
          </p:cNvPicPr>
          <p:nvPr/>
        </p:nvPicPr>
        <p:blipFill>
          <a:blip r:embed="rId9"/>
          <a:stretch>
            <a:fillRect/>
          </a:stretch>
        </p:blipFill>
        <p:spPr>
          <a:xfrm>
            <a:off x="364462" y="409872"/>
            <a:ext cx="562485" cy="37503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0" y="0"/>
            <a:ext cx="9144000" cy="5143500"/>
          </a:xfrm>
          <a:prstGeom prst="rect">
            <a:avLst/>
          </a:prstGeom>
        </p:spPr>
      </p:pic>
      <p:pic>
        <p:nvPicPr>
          <p:cNvPr id="2" name="图片 1"/>
          <p:cNvPicPr>
            <a:picLocks noChangeAspect="1"/>
          </p:cNvPicPr>
          <p:nvPr/>
        </p:nvPicPr>
        <p:blipFill>
          <a:blip r:embed="rId3"/>
          <a:stretch>
            <a:fillRect/>
          </a:stretch>
        </p:blipFill>
        <p:spPr>
          <a:xfrm>
            <a:off x="0" y="0"/>
            <a:ext cx="10763278" cy="5480520"/>
          </a:xfrm>
          <a:prstGeom prst="rect">
            <a:avLst/>
          </a:prstGeom>
        </p:spPr>
      </p:pic>
      <p:pic>
        <p:nvPicPr>
          <p:cNvPr id="3" name="图片 2"/>
          <p:cNvPicPr>
            <a:picLocks noChangeAspect="1"/>
          </p:cNvPicPr>
          <p:nvPr/>
        </p:nvPicPr>
        <p:blipFill>
          <a:blip r:embed="rId4"/>
          <a:stretch>
            <a:fillRect/>
          </a:stretch>
        </p:blipFill>
        <p:spPr>
          <a:xfrm flipH="1">
            <a:off x="-82710" y="-133498"/>
            <a:ext cx="9421843" cy="5469912"/>
          </a:xfrm>
          <a:prstGeom prst="rect">
            <a:avLst/>
          </a:prstGeom>
        </p:spPr>
      </p:pic>
      <p:sp>
        <p:nvSpPr>
          <p:cNvPr id="7" name="文本框 6"/>
          <p:cNvSpPr txBox="1"/>
          <p:nvPr/>
        </p:nvSpPr>
        <p:spPr>
          <a:xfrm rot="21600000">
            <a:off x="-82710" y="-1638300"/>
            <a:ext cx="9798210" cy="5848849"/>
          </a:xfrm>
          <a:prstGeom prst="rect">
            <a:avLst/>
          </a:prstGeom>
          <a:gradFill>
            <a:gsLst>
              <a:gs pos="0">
                <a:schemeClr val="accent1">
                  <a:lumMod val="5000"/>
                  <a:lumOff val="95000"/>
                  <a:alpha val="2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6200000" scaled="0"/>
          </a:gradFill>
        </p:spPr>
        <p:txBody>
          <a:bodyPr anchor="ctr">
            <a:scene3d>
              <a:camera prst="legacyObliqueTopLeft">
                <a:rot lat="0" lon="0" rev="0"/>
              </a:camera>
              <a:lightRig rig="legacyFlat1" dir="tl"/>
            </a:scene3d>
          </a:bodyPr>
          <a:lstStyle/>
          <a:p>
            <a:pPr algn="l">
              <a:lnSpc>
                <a:spcPts val="7000"/>
              </a:lnSpc>
            </a:pPr>
            <a:r>
              <a:rPr lang="nb-NO" altLang="zh-CN" sz="12000" kern="100" dirty="0">
                <a:gradFill>
                  <a:gsLst>
                    <a:gs pos="0">
                      <a:schemeClr val="accent1">
                        <a:lumMod val="5000"/>
                        <a:lumOff val="95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6200000" scaled="0"/>
                </a:gradFill>
                <a:latin typeface="Braggadocio" pitchFamily="82" charset="0"/>
                <a:ea typeface="GEETYPE-XinGothicGB-W4" panose="02010800040101010101" pitchFamily="1" charset="-122"/>
              </a:rPr>
              <a:t>Company</a:t>
            </a:r>
          </a:p>
          <a:p>
            <a:pPr algn="l">
              <a:lnSpc>
                <a:spcPts val="7000"/>
              </a:lnSpc>
            </a:pPr>
            <a:r>
              <a:rPr lang="nb-NO" altLang="zh-CN" sz="12000" kern="100" dirty="0" err="1">
                <a:gradFill>
                  <a:gsLst>
                    <a:gs pos="0">
                      <a:schemeClr val="accent1">
                        <a:lumMod val="5000"/>
                        <a:lumOff val="95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6200000" scaled="0"/>
                </a:gradFill>
                <a:latin typeface="Braggadocio" pitchFamily="82" charset="0"/>
                <a:ea typeface="GEETYPE-XinGothicGB-W4" panose="02010800040101010101" pitchFamily="1" charset="-122"/>
              </a:rPr>
              <a:t>Profile</a:t>
            </a:r>
            <a:endParaRPr sz="12000" kern="100" dirty="0">
              <a:gradFill>
                <a:gsLst>
                  <a:gs pos="0">
                    <a:schemeClr val="accent1">
                      <a:lumMod val="5000"/>
                      <a:lumOff val="95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6200000" scaled="0"/>
              </a:gradFill>
              <a:latin typeface="Braggadocio" pitchFamily="82" charset="0"/>
              <a:ea typeface="GEETYPE-XinGothicGB-W4" panose="02010800040101010101" pitchFamily="1" charset="-122"/>
            </a:endParaRPr>
          </a:p>
        </p:txBody>
      </p:sp>
      <p:sp>
        <p:nvSpPr>
          <p:cNvPr id="6" name="文本框 5"/>
          <p:cNvSpPr txBox="1"/>
          <p:nvPr/>
        </p:nvSpPr>
        <p:spPr>
          <a:xfrm>
            <a:off x="728347" y="2782300"/>
            <a:ext cx="3435984" cy="503273"/>
          </a:xfrm>
          <a:prstGeom prst="rect">
            <a:avLst/>
          </a:prstGeom>
        </p:spPr>
        <p:txBody>
          <a:bodyPr anchor="ctr">
            <a:scene3d>
              <a:camera prst="legacyObliqueTopLeft">
                <a:rot lat="0" lon="0" rev="0"/>
              </a:camera>
              <a:lightRig rig="legacyFlat1" dir="tl"/>
            </a:scene3d>
          </a:bodyPr>
          <a:lstStyle/>
          <a:p>
            <a:pPr algn="l">
              <a:lnSpc>
                <a:spcPct val="112499"/>
              </a:lnSpc>
            </a:pPr>
            <a:r>
              <a:rPr lang="zh-CN" altLang="en-US" sz="2935" kern="100" spc="0" dirty="0">
                <a:solidFill>
                  <a:srgbClr val="FFFFFF">
                    <a:alpha val="100000"/>
                  </a:srgbClr>
                </a:solidFill>
                <a:latin typeface="GEETYPE-XinGothicGB-W7" panose="02010800040101010101" pitchFamily="1" charset="-122"/>
                <a:ea typeface="GEETYPE-XinGothicGB-W7" panose="02010800040101010101" pitchFamily="1" charset="-122"/>
              </a:rPr>
              <a:t>公司简介</a:t>
            </a:r>
            <a:endParaRPr sz="2935" kern="100" spc="0" dirty="0">
              <a:solidFill>
                <a:srgbClr val="FFFFFF">
                  <a:alpha val="100000"/>
                </a:srgbClr>
              </a:solidFill>
              <a:latin typeface="GEETYPE-XinGothicGB-W7" panose="02010800040101010101" pitchFamily="1" charset="-122"/>
              <a:ea typeface="GEETYPE-XinGothicGB-W7" panose="02010800040101010101" pitchFamily="1" charset="-122"/>
            </a:endParaRPr>
          </a:p>
        </p:txBody>
      </p:sp>
      <p:pic>
        <p:nvPicPr>
          <p:cNvPr id="4" name="图片 3"/>
          <p:cNvPicPr>
            <a:picLocks noChangeAspect="1"/>
          </p:cNvPicPr>
          <p:nvPr/>
        </p:nvPicPr>
        <p:blipFill>
          <a:blip r:embed="rId5"/>
          <a:stretch>
            <a:fillRect/>
          </a:stretch>
        </p:blipFill>
        <p:spPr>
          <a:xfrm>
            <a:off x="728347" y="2181671"/>
            <a:ext cx="1945356" cy="60347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a:stretch>
            <a:fillRect/>
          </a:stretch>
        </p:blipFill>
        <p:spPr>
          <a:xfrm>
            <a:off x="0" y="0"/>
            <a:ext cx="9144000" cy="5143500"/>
          </a:xfrm>
          <a:prstGeom prst="rect">
            <a:avLst/>
          </a:prstGeom>
        </p:spPr>
      </p:pic>
      <p:pic>
        <p:nvPicPr>
          <p:cNvPr id="2" name="图片 1"/>
          <p:cNvPicPr>
            <a:picLocks noChangeAspect="1"/>
          </p:cNvPicPr>
          <p:nvPr/>
        </p:nvPicPr>
        <p:blipFill>
          <a:blip r:embed="rId4"/>
          <a:stretch>
            <a:fillRect/>
          </a:stretch>
        </p:blipFill>
        <p:spPr>
          <a:xfrm>
            <a:off x="709612" y="3708625"/>
            <a:ext cx="586419" cy="586419"/>
          </a:xfrm>
          <a:prstGeom prst="rect">
            <a:avLst/>
          </a:prstGeom>
        </p:spPr>
      </p:pic>
      <p:pic>
        <p:nvPicPr>
          <p:cNvPr id="3" name="图片 2"/>
          <p:cNvPicPr>
            <a:picLocks noChangeAspect="1"/>
          </p:cNvPicPr>
          <p:nvPr/>
        </p:nvPicPr>
        <p:blipFill>
          <a:blip r:embed="rId5"/>
          <a:stretch>
            <a:fillRect/>
          </a:stretch>
        </p:blipFill>
        <p:spPr>
          <a:xfrm>
            <a:off x="709612" y="2768121"/>
            <a:ext cx="586419" cy="586419"/>
          </a:xfrm>
          <a:prstGeom prst="rect">
            <a:avLst/>
          </a:prstGeom>
        </p:spPr>
      </p:pic>
      <p:pic>
        <p:nvPicPr>
          <p:cNvPr id="4" name="图片 3"/>
          <p:cNvPicPr>
            <a:picLocks noChangeAspect="1"/>
          </p:cNvPicPr>
          <p:nvPr/>
        </p:nvPicPr>
        <p:blipFill>
          <a:blip r:embed="rId6"/>
          <a:stretch>
            <a:fillRect/>
          </a:stretch>
        </p:blipFill>
        <p:spPr>
          <a:xfrm>
            <a:off x="3894145" y="-15207"/>
            <a:ext cx="5249854" cy="5222817"/>
          </a:xfrm>
          <a:prstGeom prst="rect">
            <a:avLst/>
          </a:prstGeom>
        </p:spPr>
      </p:pic>
      <p:pic>
        <p:nvPicPr>
          <p:cNvPr id="5" name="图片 4"/>
          <p:cNvPicPr>
            <a:picLocks noChangeAspect="1"/>
          </p:cNvPicPr>
          <p:nvPr/>
        </p:nvPicPr>
        <p:blipFill>
          <a:blip r:embed="rId7"/>
          <a:stretch>
            <a:fillRect/>
          </a:stretch>
        </p:blipFill>
        <p:spPr>
          <a:xfrm flipV="1">
            <a:off x="6677102" y="2616940"/>
            <a:ext cx="2571750" cy="2571750"/>
          </a:xfrm>
          <a:prstGeom prst="rect">
            <a:avLst/>
          </a:prstGeom>
        </p:spPr>
      </p:pic>
      <p:pic>
        <p:nvPicPr>
          <p:cNvPr id="6" name="图片 5"/>
          <p:cNvPicPr>
            <a:picLocks noChangeAspect="1"/>
          </p:cNvPicPr>
          <p:nvPr/>
        </p:nvPicPr>
        <p:blipFill>
          <a:blip r:embed="rId8"/>
          <a:stretch>
            <a:fillRect/>
          </a:stretch>
        </p:blipFill>
        <p:spPr>
          <a:xfrm flipH="1" flipV="1">
            <a:off x="3894145" y="4137766"/>
            <a:ext cx="1041891" cy="1030184"/>
          </a:xfrm>
          <a:prstGeom prst="rect">
            <a:avLst/>
          </a:prstGeom>
        </p:spPr>
      </p:pic>
      <p:sp>
        <p:nvSpPr>
          <p:cNvPr id="9" name="文本框 8"/>
          <p:cNvSpPr txBox="1"/>
          <p:nvPr/>
        </p:nvSpPr>
        <p:spPr>
          <a:xfrm>
            <a:off x="1533509" y="2860395"/>
            <a:ext cx="3162316" cy="231325"/>
          </a:xfrm>
          <a:prstGeom prst="rect">
            <a:avLst/>
          </a:prstGeom>
        </p:spPr>
        <p:txBody>
          <a:bodyPr anchor="ctr">
            <a:scene3d>
              <a:camera prst="legacyObliqueTopLeft">
                <a:rot lat="0" lon="0" rev="0"/>
              </a:camera>
              <a:lightRig rig="legacyFlat1" dir="tl"/>
            </a:scene3d>
          </a:bodyPr>
          <a:lstStyle/>
          <a:p>
            <a:pPr algn="l">
              <a:lnSpc>
                <a:spcPct val="112500"/>
              </a:lnSpc>
            </a:pPr>
            <a:r>
              <a:rPr lang="en-US" sz="1349" kern="100" dirty="0" err="1">
                <a:solidFill>
                  <a:srgbClr val="255FBA">
                    <a:alpha val="100000"/>
                  </a:srgbClr>
                </a:solidFill>
                <a:latin typeface="Noto Sans S Chinese Medium" panose="02010800040101010101" pitchFamily="1" charset="-122"/>
                <a:ea typeface="Noto Sans S Chinese Medium" panose="02010800040101010101" pitchFamily="1" charset="-122"/>
              </a:rPr>
              <a:t>中国社会组织评估等级AAA级企业</a:t>
            </a:r>
            <a:endParaRPr sz="1349" kern="100" spc="0" dirty="0">
              <a:solidFill>
                <a:srgbClr val="255FBA">
                  <a:alpha val="100000"/>
                </a:srgbClr>
              </a:solidFill>
              <a:latin typeface="Noto Sans S Chinese Medium" panose="02010800040101010101" pitchFamily="1" charset="-122"/>
              <a:ea typeface="Noto Sans S Chinese Medium" panose="02010800040101010101" pitchFamily="1" charset="-122"/>
            </a:endParaRPr>
          </a:p>
        </p:txBody>
      </p:sp>
      <p:sp>
        <p:nvSpPr>
          <p:cNvPr id="10" name="文本框 9"/>
          <p:cNvSpPr txBox="1"/>
          <p:nvPr/>
        </p:nvSpPr>
        <p:spPr>
          <a:xfrm rot="21600000">
            <a:off x="1533508" y="3148192"/>
            <a:ext cx="3565023" cy="225045"/>
          </a:xfrm>
          <a:prstGeom prst="rect">
            <a:avLst/>
          </a:prstGeom>
        </p:spPr>
        <p:txBody>
          <a:bodyPr anchor="ctr">
            <a:scene3d>
              <a:camera prst="legacyObliqueTopLeft">
                <a:rot lat="0" lon="0" rev="0"/>
              </a:camera>
              <a:lightRig rig="legacyFlat1" dir="tl"/>
            </a:scene3d>
          </a:bodyPr>
          <a:lstStyle/>
          <a:p>
            <a:pPr algn="l">
              <a:lnSpc>
                <a:spcPct val="157500"/>
              </a:lnSpc>
            </a:pPr>
            <a:r>
              <a:rPr lang="en-US" altLang="zh-CN" sz="802" kern="100" spc="0" dirty="0">
                <a:solidFill>
                  <a:srgbClr val="000000">
                    <a:alpha val="100000"/>
                  </a:srgbClr>
                </a:solidFill>
                <a:latin typeface="GEETYPE-XinGothicGB-W4" panose="02010800040101010101" pitchFamily="1" charset="-122"/>
                <a:ea typeface="GEETYPE-XinGothicGB-W4" panose="02010800040101010101" pitchFamily="1" charset="-122"/>
              </a:rPr>
              <a:t>2021</a:t>
            </a:r>
            <a:r>
              <a:rPr lang="zh-CN" altLang="en-US" sz="802" kern="100" spc="0" dirty="0">
                <a:solidFill>
                  <a:srgbClr val="000000">
                    <a:alpha val="100000"/>
                  </a:srgbClr>
                </a:solidFill>
                <a:latin typeface="GEETYPE-XinGothicGB-W4" panose="02010800040101010101" pitchFamily="1" charset="-122"/>
                <a:ea typeface="GEETYPE-XinGothicGB-W4" panose="02010800040101010101" pitchFamily="1" charset="-122"/>
              </a:rPr>
              <a:t>年</a:t>
            </a:r>
            <a:r>
              <a:rPr lang="en-US" altLang="zh-CN" sz="802" kern="100" spc="0" dirty="0">
                <a:solidFill>
                  <a:srgbClr val="000000">
                    <a:alpha val="100000"/>
                  </a:srgbClr>
                </a:solidFill>
                <a:latin typeface="GEETYPE-XinGothicGB-W4" panose="02010800040101010101" pitchFamily="1" charset="-122"/>
                <a:ea typeface="GEETYPE-XinGothicGB-W4" panose="02010800040101010101" pitchFamily="1" charset="-122"/>
              </a:rPr>
              <a:t>3</a:t>
            </a:r>
            <a:r>
              <a:rPr lang="zh-CN" altLang="en-US" sz="802" kern="100" spc="0" dirty="0">
                <a:solidFill>
                  <a:srgbClr val="000000">
                    <a:alpha val="100000"/>
                  </a:srgbClr>
                </a:solidFill>
                <a:latin typeface="GEETYPE-XinGothicGB-W4" panose="02010800040101010101" pitchFamily="1" charset="-122"/>
                <a:ea typeface="GEETYPE-XinGothicGB-W4" panose="02010800040101010101" pitchFamily="1" charset="-122"/>
              </a:rPr>
              <a:t>月，上海市民政局（上海市社会组织管理局）颁发认定证书及标志</a:t>
            </a:r>
            <a:endParaRPr sz="802" kern="100" spc="0" dirty="0">
              <a:solidFill>
                <a:srgbClr val="000000">
                  <a:alpha val="100000"/>
                </a:srgbClr>
              </a:solidFill>
              <a:latin typeface="GEETYPE-XinGothicGB-W4" panose="02010800040101010101" pitchFamily="1" charset="-122"/>
              <a:ea typeface="GEETYPE-XinGothicGB-W4" panose="02010800040101010101" pitchFamily="1" charset="-122"/>
            </a:endParaRPr>
          </a:p>
        </p:txBody>
      </p:sp>
      <p:sp>
        <p:nvSpPr>
          <p:cNvPr id="11" name="文本框 10"/>
          <p:cNvSpPr txBox="1"/>
          <p:nvPr/>
        </p:nvSpPr>
        <p:spPr>
          <a:xfrm>
            <a:off x="1533509" y="3756009"/>
            <a:ext cx="3038491" cy="231325"/>
          </a:xfrm>
          <a:prstGeom prst="rect">
            <a:avLst/>
          </a:prstGeom>
        </p:spPr>
        <p:txBody>
          <a:bodyPr anchor="ctr">
            <a:scene3d>
              <a:camera prst="legacyObliqueTopLeft">
                <a:rot lat="0" lon="0" rev="0"/>
              </a:camera>
              <a:lightRig rig="legacyFlat1" dir="tl"/>
            </a:scene3d>
          </a:bodyPr>
          <a:lstStyle/>
          <a:p>
            <a:pPr>
              <a:lnSpc>
                <a:spcPct val="112500"/>
              </a:lnSpc>
            </a:pPr>
            <a:r>
              <a:rPr lang="en-US" altLang="zh-CN" sz="1349" kern="100" dirty="0" err="1">
                <a:solidFill>
                  <a:srgbClr val="255FBA">
                    <a:alpha val="100000"/>
                  </a:srgbClr>
                </a:solidFill>
                <a:ea typeface="Noto Sans S Chinese Medium" panose="02010800040101010101" pitchFamily="1" charset="-122"/>
              </a:rPr>
              <a:t>医养结合无缝衔接</a:t>
            </a:r>
            <a:endParaRPr sz="1349" kern="100" spc="0" dirty="0">
              <a:solidFill>
                <a:srgbClr val="255FBA">
                  <a:alpha val="100000"/>
                </a:srgbClr>
              </a:solidFill>
              <a:latin typeface="Noto Sans S Chinese Medium" panose="02010800040101010101" pitchFamily="1" charset="-122"/>
              <a:ea typeface="Noto Sans S Chinese Medium" panose="02010800040101010101" pitchFamily="1" charset="-122"/>
            </a:endParaRPr>
          </a:p>
        </p:txBody>
      </p:sp>
      <p:sp>
        <p:nvSpPr>
          <p:cNvPr id="12" name="文本框 11"/>
          <p:cNvSpPr txBox="1"/>
          <p:nvPr/>
        </p:nvSpPr>
        <p:spPr>
          <a:xfrm rot="21600000">
            <a:off x="1533509" y="4043807"/>
            <a:ext cx="3162316" cy="473418"/>
          </a:xfrm>
          <a:prstGeom prst="rect">
            <a:avLst/>
          </a:prstGeom>
        </p:spPr>
        <p:txBody>
          <a:bodyPr anchor="ctr">
            <a:scene3d>
              <a:camera prst="legacyObliqueTopLeft">
                <a:rot lat="0" lon="0" rev="0"/>
              </a:camera>
              <a:lightRig rig="legacyFlat1" dir="tl"/>
            </a:scene3d>
          </a:bodyPr>
          <a:lstStyle/>
          <a:p>
            <a:pPr>
              <a:lnSpc>
                <a:spcPct val="157500"/>
              </a:lnSpc>
            </a:pPr>
            <a:r>
              <a:rPr lang="zh-CN" altLang="zh-CN" sz="802" kern="100" dirty="0">
                <a:solidFill>
                  <a:srgbClr val="000000">
                    <a:alpha val="100000"/>
                  </a:srgbClr>
                </a:solidFill>
                <a:ea typeface="GEETYPE-XinGothicGB-W4" panose="02010800040101010101" pitchFamily="1" charset="-122"/>
              </a:rPr>
              <a:t>为居家养老的老人提供最经济、最有效、最快捷的居家生活照料、医疗门诊住院，以及临终关怀为一体的无缝衔接服务。</a:t>
            </a:r>
            <a:endParaRPr sz="802" kern="100" spc="0" dirty="0">
              <a:solidFill>
                <a:srgbClr val="000000">
                  <a:alpha val="100000"/>
                </a:srgbClr>
              </a:solidFill>
              <a:latin typeface="GEETYPE-XinGothicGB-W4" panose="02010800040101010101" pitchFamily="1" charset="-122"/>
              <a:ea typeface="GEETYPE-XinGothicGB-W4" panose="02010800040101010101" pitchFamily="1" charset="-122"/>
            </a:endParaRPr>
          </a:p>
        </p:txBody>
      </p:sp>
      <p:sp>
        <p:nvSpPr>
          <p:cNvPr id="13" name="文本框 12"/>
          <p:cNvSpPr txBox="1"/>
          <p:nvPr/>
        </p:nvSpPr>
        <p:spPr>
          <a:xfrm rot="21600000">
            <a:off x="716463" y="1794326"/>
            <a:ext cx="4899945" cy="784550"/>
          </a:xfrm>
          <a:prstGeom prst="rect">
            <a:avLst/>
          </a:prstGeom>
        </p:spPr>
        <p:txBody>
          <a:bodyPr anchor="ctr">
            <a:scene3d>
              <a:camera prst="legacyObliqueTopLeft">
                <a:rot lat="0" lon="0" rev="0"/>
              </a:camera>
              <a:lightRig rig="legacyFlat1" dir="tl"/>
            </a:scene3d>
          </a:bodyPr>
          <a:lstStyle/>
          <a:p>
            <a:pPr>
              <a:lnSpc>
                <a:spcPct val="157500"/>
              </a:lnSpc>
            </a:pPr>
            <a:r>
              <a:rPr lang="en-US" altLang="zh-CN" sz="802" kern="100" dirty="0" err="1">
                <a:solidFill>
                  <a:srgbClr val="000000">
                    <a:alpha val="100000"/>
                  </a:srgbClr>
                </a:solidFill>
                <a:ea typeface="GEETYPE-XinGothicGB-W4" panose="02010800040101010101" pitchFamily="1" charset="-122"/>
              </a:rPr>
              <a:t>上海市孝爱社区居家养老服务社</a:t>
            </a:r>
            <a:r>
              <a:rPr lang="zh-CN" altLang="en-US" sz="802" kern="100" dirty="0">
                <a:solidFill>
                  <a:srgbClr val="000000">
                    <a:alpha val="100000"/>
                  </a:srgbClr>
                </a:solidFill>
                <a:ea typeface="GEETYPE-XinGothicGB-W4" panose="02010800040101010101" pitchFamily="1" charset="-122"/>
              </a:rPr>
              <a:t>隶属于长征镇人民政府孵化组织，是一家专注于社区居家养老服务的民办非企业单位。我们的团队由经验丰富、热衷于社会公益事业并熟悉社区工作的专业人员组成。</a:t>
            </a:r>
            <a:endParaRPr lang="en-US" altLang="zh-CN" sz="802" kern="100" dirty="0">
              <a:solidFill>
                <a:srgbClr val="000000">
                  <a:alpha val="100000"/>
                </a:srgbClr>
              </a:solidFill>
              <a:ea typeface="GEETYPE-XinGothicGB-W4" panose="02010800040101010101" pitchFamily="1" charset="-122"/>
            </a:endParaRPr>
          </a:p>
          <a:p>
            <a:pPr algn="l">
              <a:lnSpc>
                <a:spcPct val="157500"/>
              </a:lnSpc>
            </a:pPr>
            <a:endParaRPr sz="802" kern="100" spc="0" dirty="0">
              <a:solidFill>
                <a:srgbClr val="000000">
                  <a:alpha val="100000"/>
                </a:srgbClr>
              </a:solidFill>
              <a:latin typeface="GEETYPE-XinGothicGB-W4" panose="02010800040101010101" pitchFamily="1" charset="-122"/>
              <a:ea typeface="GEETYPE-XinGothicGB-W4" panose="02010800040101010101" pitchFamily="1" charset="-122"/>
            </a:endParaRPr>
          </a:p>
        </p:txBody>
      </p:sp>
      <p:sp>
        <p:nvSpPr>
          <p:cNvPr id="14" name="文本框 13"/>
          <p:cNvSpPr txBox="1"/>
          <p:nvPr/>
        </p:nvSpPr>
        <p:spPr>
          <a:xfrm>
            <a:off x="709612" y="626276"/>
            <a:ext cx="3675889" cy="171232"/>
          </a:xfrm>
          <a:prstGeom prst="rect">
            <a:avLst/>
          </a:prstGeom>
        </p:spPr>
        <p:txBody>
          <a:bodyPr anchor="ctr">
            <a:scene3d>
              <a:camera prst="legacyObliqueTopLeft">
                <a:rot lat="0" lon="0" rev="0"/>
              </a:camera>
              <a:lightRig rig="legacyFlat1" dir="tl"/>
            </a:scene3d>
          </a:bodyPr>
          <a:lstStyle/>
          <a:p>
            <a:pPr algn="l">
              <a:lnSpc>
                <a:spcPct val="112500"/>
              </a:lnSpc>
            </a:pPr>
            <a:r>
              <a:rPr lang="en-US" altLang="zh-CN" sz="998" kern="100" spc="0" dirty="0">
                <a:solidFill>
                  <a:srgbClr val="000000">
                    <a:alpha val="100000"/>
                  </a:srgbClr>
                </a:solidFill>
                <a:latin typeface="Alibaba Sans" panose="02010800040101010101" pitchFamily="1" charset="-122"/>
                <a:ea typeface="Alibaba Sans" panose="02010800040101010101" pitchFamily="1" charset="-122"/>
              </a:rPr>
              <a:t>Company</a:t>
            </a:r>
            <a:r>
              <a:rPr lang="zh-CN" altLang="en-US" sz="998" kern="100" spc="0" dirty="0">
                <a:solidFill>
                  <a:srgbClr val="000000">
                    <a:alpha val="100000"/>
                  </a:srgbClr>
                </a:solidFill>
                <a:latin typeface="Alibaba Sans" panose="02010800040101010101" pitchFamily="1" charset="-122"/>
                <a:ea typeface="Alibaba Sans" panose="02010800040101010101" pitchFamily="1" charset="-122"/>
              </a:rPr>
              <a:t> </a:t>
            </a:r>
            <a:r>
              <a:rPr lang="en-US" altLang="zh-CN" sz="998" kern="100" spc="0" dirty="0">
                <a:solidFill>
                  <a:srgbClr val="000000">
                    <a:alpha val="100000"/>
                  </a:srgbClr>
                </a:solidFill>
                <a:latin typeface="Alibaba Sans" panose="02010800040101010101" pitchFamily="1" charset="-122"/>
                <a:ea typeface="Alibaba Sans" panose="02010800040101010101" pitchFamily="1" charset="-122"/>
              </a:rPr>
              <a:t>Profile</a:t>
            </a:r>
            <a:endParaRPr sz="998" kern="100" spc="0" dirty="0">
              <a:solidFill>
                <a:srgbClr val="000000">
                  <a:alpha val="100000"/>
                </a:srgbClr>
              </a:solidFill>
              <a:latin typeface="Alibaba Sans" panose="02010800040101010101" pitchFamily="1" charset="-122"/>
              <a:ea typeface="Alibaba Sans" panose="02010800040101010101" pitchFamily="1" charset="-122"/>
            </a:endParaRPr>
          </a:p>
        </p:txBody>
      </p:sp>
      <p:sp>
        <p:nvSpPr>
          <p:cNvPr id="15" name="文本框 14"/>
          <p:cNvSpPr txBox="1"/>
          <p:nvPr/>
        </p:nvSpPr>
        <p:spPr>
          <a:xfrm>
            <a:off x="709612" y="309115"/>
            <a:ext cx="2414562" cy="314387"/>
          </a:xfrm>
          <a:prstGeom prst="rect">
            <a:avLst/>
          </a:prstGeom>
        </p:spPr>
        <p:txBody>
          <a:bodyPr anchor="ctr">
            <a:scene3d>
              <a:camera prst="legacyObliqueTopLeft">
                <a:rot lat="0" lon="0" rev="0"/>
              </a:camera>
              <a:lightRig rig="legacyFlat1" dir="tl"/>
            </a:scene3d>
          </a:bodyPr>
          <a:lstStyle/>
          <a:p>
            <a:pPr algn="l">
              <a:lnSpc>
                <a:spcPct val="112500"/>
              </a:lnSpc>
            </a:pPr>
            <a:r>
              <a:rPr lang="en-US" sz="1833" kern="100" dirty="0" err="1">
                <a:solidFill>
                  <a:srgbClr val="255FBA">
                    <a:alpha val="100000"/>
                  </a:srgbClr>
                </a:solidFill>
                <a:latin typeface="Alibaba PuHuiTi H" pitchFamily="18" charset="-122"/>
                <a:ea typeface="Alibaba PuHuiTi H" pitchFamily="18" charset="-122"/>
                <a:cs typeface="Alibaba PuHuiTi H" pitchFamily="18" charset="-122"/>
              </a:rPr>
              <a:t>公司简介</a:t>
            </a:r>
            <a:endParaRPr sz="1833" kern="100" spc="0" dirty="0">
              <a:solidFill>
                <a:srgbClr val="255FBA">
                  <a:alpha val="100000"/>
                </a:srgbClr>
              </a:solidFill>
              <a:latin typeface="Alibaba PuHuiTi H" pitchFamily="18" charset="-122"/>
              <a:ea typeface="Alibaba PuHuiTi H" pitchFamily="18" charset="-122"/>
              <a:cs typeface="Alibaba PuHuiTi H" pitchFamily="18" charset="-122"/>
            </a:endParaRPr>
          </a:p>
        </p:txBody>
      </p:sp>
      <p:pic>
        <p:nvPicPr>
          <p:cNvPr id="7" name="图片 6"/>
          <p:cNvPicPr>
            <a:picLocks noChangeAspect="1"/>
          </p:cNvPicPr>
          <p:nvPr/>
        </p:nvPicPr>
        <p:blipFill>
          <a:blip r:embed="rId9"/>
          <a:stretch>
            <a:fillRect/>
          </a:stretch>
        </p:blipFill>
        <p:spPr>
          <a:xfrm flipH="1">
            <a:off x="-58597" y="-15207"/>
            <a:ext cx="820933" cy="820933"/>
          </a:xfrm>
          <a:prstGeom prst="rect">
            <a:avLst/>
          </a:prstGeom>
        </p:spPr>
      </p:pic>
      <p:sp>
        <p:nvSpPr>
          <p:cNvPr id="16" name="文本框 15"/>
          <p:cNvSpPr txBox="1"/>
          <p:nvPr/>
        </p:nvSpPr>
        <p:spPr>
          <a:xfrm>
            <a:off x="716463" y="1479381"/>
            <a:ext cx="4382069" cy="271962"/>
          </a:xfrm>
          <a:prstGeom prst="rect">
            <a:avLst/>
          </a:prstGeom>
        </p:spPr>
        <p:txBody>
          <a:bodyPr anchor="ctr">
            <a:scene3d>
              <a:camera prst="legacyObliqueTopLeft">
                <a:rot lat="0" lon="0" rev="0"/>
              </a:camera>
              <a:lightRig rig="legacyFlat1" dir="tl"/>
            </a:scene3d>
          </a:bodyPr>
          <a:lstStyle/>
          <a:p>
            <a:pPr algn="l">
              <a:lnSpc>
                <a:spcPct val="112500"/>
              </a:lnSpc>
            </a:pPr>
            <a:r>
              <a:rPr lang="zh-CN" altLang="en-US" sz="1586" kern="100" dirty="0">
                <a:solidFill>
                  <a:srgbClr val="255FBA">
                    <a:alpha val="100000"/>
                  </a:srgbClr>
                </a:solidFill>
                <a:latin typeface="Maven Pro Bold" panose="02010800040101010101" pitchFamily="1" charset="-122"/>
                <a:ea typeface="Maven Pro Bold" panose="02010800040101010101" pitchFamily="1" charset="-122"/>
              </a:rPr>
              <a:t>上海普陀区、</a:t>
            </a:r>
            <a:r>
              <a:rPr lang="en-US" altLang="zh-CN" sz="1586" kern="100" dirty="0">
                <a:solidFill>
                  <a:srgbClr val="255FBA">
                    <a:alpha val="100000"/>
                  </a:srgbClr>
                </a:solidFill>
                <a:latin typeface="Maven Pro Bold" panose="02010800040101010101" pitchFamily="1" charset="-122"/>
                <a:ea typeface="Maven Pro Bold" panose="02010800040101010101" pitchFamily="1" charset="-122"/>
              </a:rPr>
              <a:t>3A</a:t>
            </a:r>
            <a:r>
              <a:rPr lang="zh-CN" altLang="en-US" sz="1586" kern="100" dirty="0">
                <a:solidFill>
                  <a:srgbClr val="255FBA">
                    <a:alpha val="100000"/>
                  </a:srgbClr>
                </a:solidFill>
                <a:latin typeface="Maven Pro Bold" panose="02010800040101010101" pitchFamily="1" charset="-122"/>
                <a:ea typeface="Maven Pro Bold" panose="02010800040101010101" pitchFamily="1" charset="-122"/>
              </a:rPr>
              <a:t>级、非营利性社会机构</a:t>
            </a:r>
            <a:endParaRPr sz="1586" kern="100" spc="0" dirty="0">
              <a:solidFill>
                <a:srgbClr val="255FBA">
                  <a:alpha val="100000"/>
                </a:srgbClr>
              </a:solidFill>
              <a:latin typeface="Maven Pro Bold" panose="02010800040101010101" pitchFamily="1" charset="-122"/>
              <a:ea typeface="Maven Pro Bold" panose="02010800040101010101" pitchFamily="1"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2"/>
          <a:stretch>
            <a:fillRect/>
          </a:stretch>
        </p:blipFill>
        <p:spPr>
          <a:xfrm>
            <a:off x="0" y="0"/>
            <a:ext cx="9144000" cy="5143500"/>
          </a:xfrm>
          <a:prstGeom prst="rect">
            <a:avLst/>
          </a:prstGeom>
        </p:spPr>
      </p:pic>
      <p:pic>
        <p:nvPicPr>
          <p:cNvPr id="2" name="图片 1"/>
          <p:cNvPicPr>
            <a:picLocks noChangeAspect="1"/>
          </p:cNvPicPr>
          <p:nvPr/>
        </p:nvPicPr>
        <p:blipFill>
          <a:blip r:embed="rId3"/>
          <a:stretch>
            <a:fillRect/>
          </a:stretch>
        </p:blipFill>
        <p:spPr>
          <a:xfrm rot="16200000">
            <a:off x="534252" y="1716490"/>
            <a:ext cx="889890" cy="9525"/>
          </a:xfrm>
          <a:prstGeom prst="rect">
            <a:avLst/>
          </a:prstGeom>
        </p:spPr>
      </p:pic>
      <p:pic>
        <p:nvPicPr>
          <p:cNvPr id="3" name="图片 2"/>
          <p:cNvPicPr>
            <a:picLocks noChangeAspect="1"/>
          </p:cNvPicPr>
          <p:nvPr/>
        </p:nvPicPr>
        <p:blipFill>
          <a:blip r:embed="rId4"/>
          <a:stretch>
            <a:fillRect/>
          </a:stretch>
        </p:blipFill>
        <p:spPr>
          <a:xfrm flipH="1">
            <a:off x="-58597" y="-15207"/>
            <a:ext cx="820933" cy="820933"/>
          </a:xfrm>
          <a:prstGeom prst="rect">
            <a:avLst/>
          </a:prstGeom>
        </p:spPr>
      </p:pic>
      <p:pic>
        <p:nvPicPr>
          <p:cNvPr id="4" name="图片 3"/>
          <p:cNvPicPr>
            <a:picLocks noChangeAspect="1"/>
          </p:cNvPicPr>
          <p:nvPr/>
        </p:nvPicPr>
        <p:blipFill>
          <a:blip r:embed="rId5"/>
          <a:stretch>
            <a:fillRect/>
          </a:stretch>
        </p:blipFill>
        <p:spPr>
          <a:xfrm>
            <a:off x="-108470" y="2462689"/>
            <a:ext cx="9360940" cy="675669"/>
          </a:xfrm>
          <a:prstGeom prst="rect">
            <a:avLst/>
          </a:prstGeom>
        </p:spPr>
      </p:pic>
      <p:pic>
        <p:nvPicPr>
          <p:cNvPr id="5" name="图片 4"/>
          <p:cNvPicPr>
            <a:picLocks noChangeAspect="1"/>
          </p:cNvPicPr>
          <p:nvPr/>
        </p:nvPicPr>
        <p:blipFill>
          <a:blip r:embed="rId6"/>
          <a:stretch>
            <a:fillRect/>
          </a:stretch>
        </p:blipFill>
        <p:spPr>
          <a:xfrm>
            <a:off x="709612" y="2133431"/>
            <a:ext cx="531497" cy="531497"/>
          </a:xfrm>
          <a:prstGeom prst="rect">
            <a:avLst/>
          </a:prstGeom>
        </p:spPr>
      </p:pic>
      <p:pic>
        <p:nvPicPr>
          <p:cNvPr id="6" name="图片 5"/>
          <p:cNvPicPr>
            <a:picLocks noChangeAspect="1"/>
          </p:cNvPicPr>
          <p:nvPr/>
        </p:nvPicPr>
        <p:blipFill>
          <a:blip r:embed="rId7"/>
          <a:stretch>
            <a:fillRect/>
          </a:stretch>
        </p:blipFill>
        <p:spPr>
          <a:xfrm>
            <a:off x="742378" y="2166197"/>
            <a:ext cx="465965" cy="465965"/>
          </a:xfrm>
          <a:prstGeom prst="rect">
            <a:avLst/>
          </a:prstGeom>
        </p:spPr>
      </p:pic>
      <p:pic>
        <p:nvPicPr>
          <p:cNvPr id="7" name="图片 6"/>
          <p:cNvPicPr>
            <a:picLocks noChangeAspect="1"/>
          </p:cNvPicPr>
          <p:nvPr/>
        </p:nvPicPr>
        <p:blipFill>
          <a:blip r:embed="rId8"/>
          <a:stretch>
            <a:fillRect/>
          </a:stretch>
        </p:blipFill>
        <p:spPr>
          <a:xfrm rot="21600000">
            <a:off x="974435" y="1271544"/>
            <a:ext cx="2632278" cy="10984"/>
          </a:xfrm>
          <a:prstGeom prst="rect">
            <a:avLst/>
          </a:prstGeom>
        </p:spPr>
      </p:pic>
      <p:pic>
        <p:nvPicPr>
          <p:cNvPr id="8" name="图片 7"/>
          <p:cNvPicPr>
            <a:picLocks noChangeAspect="1"/>
          </p:cNvPicPr>
          <p:nvPr/>
        </p:nvPicPr>
        <p:blipFill>
          <a:blip r:embed="rId9"/>
          <a:stretch>
            <a:fillRect/>
          </a:stretch>
        </p:blipFill>
        <p:spPr>
          <a:xfrm>
            <a:off x="3550670" y="1215500"/>
            <a:ext cx="112088" cy="112088"/>
          </a:xfrm>
          <a:prstGeom prst="rect">
            <a:avLst/>
          </a:prstGeom>
        </p:spPr>
      </p:pic>
      <p:pic>
        <p:nvPicPr>
          <p:cNvPr id="9" name="图片 8"/>
          <p:cNvPicPr>
            <a:picLocks noChangeAspect="1"/>
          </p:cNvPicPr>
          <p:nvPr/>
        </p:nvPicPr>
        <p:blipFill>
          <a:blip r:embed="rId6"/>
          <a:stretch>
            <a:fillRect/>
          </a:stretch>
        </p:blipFill>
        <p:spPr>
          <a:xfrm rot="10800000">
            <a:off x="7902889" y="2929995"/>
            <a:ext cx="531497" cy="531497"/>
          </a:xfrm>
          <a:prstGeom prst="rect">
            <a:avLst/>
          </a:prstGeom>
        </p:spPr>
      </p:pic>
      <p:pic>
        <p:nvPicPr>
          <p:cNvPr id="10" name="图片 9"/>
          <p:cNvPicPr>
            <a:picLocks noChangeAspect="1"/>
          </p:cNvPicPr>
          <p:nvPr/>
        </p:nvPicPr>
        <p:blipFill>
          <a:blip r:embed="rId7"/>
          <a:stretch>
            <a:fillRect/>
          </a:stretch>
        </p:blipFill>
        <p:spPr>
          <a:xfrm rot="10800000">
            <a:off x="7935656" y="2962761"/>
            <a:ext cx="465965" cy="465965"/>
          </a:xfrm>
          <a:prstGeom prst="rect">
            <a:avLst/>
          </a:prstGeom>
        </p:spPr>
      </p:pic>
      <p:pic>
        <p:nvPicPr>
          <p:cNvPr id="11" name="图片 10"/>
          <p:cNvPicPr>
            <a:picLocks noChangeAspect="1"/>
          </p:cNvPicPr>
          <p:nvPr/>
        </p:nvPicPr>
        <p:blipFill>
          <a:blip r:embed="rId3"/>
          <a:stretch>
            <a:fillRect/>
          </a:stretch>
        </p:blipFill>
        <p:spPr>
          <a:xfrm rot="5400000">
            <a:off x="7719856" y="3868909"/>
            <a:ext cx="889890" cy="9525"/>
          </a:xfrm>
          <a:prstGeom prst="rect">
            <a:avLst/>
          </a:prstGeom>
        </p:spPr>
      </p:pic>
      <p:pic>
        <p:nvPicPr>
          <p:cNvPr id="12" name="图片 11"/>
          <p:cNvPicPr>
            <a:picLocks noChangeAspect="1"/>
          </p:cNvPicPr>
          <p:nvPr/>
        </p:nvPicPr>
        <p:blipFill>
          <a:blip r:embed="rId8"/>
          <a:stretch>
            <a:fillRect/>
          </a:stretch>
        </p:blipFill>
        <p:spPr>
          <a:xfrm rot="10800000">
            <a:off x="5537285" y="4312395"/>
            <a:ext cx="2632278" cy="10984"/>
          </a:xfrm>
          <a:prstGeom prst="rect">
            <a:avLst/>
          </a:prstGeom>
        </p:spPr>
      </p:pic>
      <p:pic>
        <p:nvPicPr>
          <p:cNvPr id="13" name="图片 12"/>
          <p:cNvPicPr>
            <a:picLocks noChangeAspect="1"/>
          </p:cNvPicPr>
          <p:nvPr/>
        </p:nvPicPr>
        <p:blipFill>
          <a:blip r:embed="rId9"/>
          <a:stretch>
            <a:fillRect/>
          </a:stretch>
        </p:blipFill>
        <p:spPr>
          <a:xfrm rot="10800000">
            <a:off x="5481241" y="4267335"/>
            <a:ext cx="112088" cy="112088"/>
          </a:xfrm>
          <a:prstGeom prst="rect">
            <a:avLst/>
          </a:prstGeom>
        </p:spPr>
      </p:pic>
      <p:pic>
        <p:nvPicPr>
          <p:cNvPr id="14" name="图片 13"/>
          <p:cNvPicPr>
            <a:picLocks noChangeAspect="1"/>
          </p:cNvPicPr>
          <p:nvPr/>
        </p:nvPicPr>
        <p:blipFill>
          <a:blip r:embed="rId6"/>
          <a:stretch>
            <a:fillRect/>
          </a:stretch>
        </p:blipFill>
        <p:spPr>
          <a:xfrm>
            <a:off x="708686" y="2929995"/>
            <a:ext cx="531497" cy="531497"/>
          </a:xfrm>
          <a:prstGeom prst="rect">
            <a:avLst/>
          </a:prstGeom>
        </p:spPr>
      </p:pic>
      <p:pic>
        <p:nvPicPr>
          <p:cNvPr id="15" name="图片 14"/>
          <p:cNvPicPr>
            <a:picLocks noChangeAspect="1"/>
          </p:cNvPicPr>
          <p:nvPr/>
        </p:nvPicPr>
        <p:blipFill>
          <a:blip r:embed="rId7"/>
          <a:stretch>
            <a:fillRect/>
          </a:stretch>
        </p:blipFill>
        <p:spPr>
          <a:xfrm>
            <a:off x="741453" y="2962761"/>
            <a:ext cx="465965" cy="465965"/>
          </a:xfrm>
          <a:prstGeom prst="rect">
            <a:avLst/>
          </a:prstGeom>
        </p:spPr>
      </p:pic>
      <p:pic>
        <p:nvPicPr>
          <p:cNvPr id="16" name="图片 15"/>
          <p:cNvPicPr>
            <a:picLocks noChangeAspect="1"/>
          </p:cNvPicPr>
          <p:nvPr/>
        </p:nvPicPr>
        <p:blipFill>
          <a:blip r:embed="rId3"/>
          <a:stretch>
            <a:fillRect/>
          </a:stretch>
        </p:blipFill>
        <p:spPr>
          <a:xfrm rot="16200000">
            <a:off x="529490" y="3868909"/>
            <a:ext cx="889890" cy="9525"/>
          </a:xfrm>
          <a:prstGeom prst="rect">
            <a:avLst/>
          </a:prstGeom>
        </p:spPr>
      </p:pic>
      <p:pic>
        <p:nvPicPr>
          <p:cNvPr id="17" name="图片 16"/>
          <p:cNvPicPr>
            <a:picLocks noChangeAspect="1"/>
          </p:cNvPicPr>
          <p:nvPr/>
        </p:nvPicPr>
        <p:blipFill>
          <a:blip r:embed="rId8"/>
          <a:stretch>
            <a:fillRect/>
          </a:stretch>
        </p:blipFill>
        <p:spPr>
          <a:xfrm rot="21600000">
            <a:off x="969673" y="4318617"/>
            <a:ext cx="2632278" cy="10984"/>
          </a:xfrm>
          <a:prstGeom prst="rect">
            <a:avLst/>
          </a:prstGeom>
        </p:spPr>
      </p:pic>
      <p:pic>
        <p:nvPicPr>
          <p:cNvPr id="18" name="图片 17"/>
          <p:cNvPicPr>
            <a:picLocks noChangeAspect="1"/>
          </p:cNvPicPr>
          <p:nvPr/>
        </p:nvPicPr>
        <p:blipFill>
          <a:blip r:embed="rId9"/>
          <a:stretch>
            <a:fillRect/>
          </a:stretch>
        </p:blipFill>
        <p:spPr>
          <a:xfrm>
            <a:off x="3545907" y="4262573"/>
            <a:ext cx="112088" cy="112088"/>
          </a:xfrm>
          <a:prstGeom prst="rect">
            <a:avLst/>
          </a:prstGeom>
        </p:spPr>
      </p:pic>
      <p:pic>
        <p:nvPicPr>
          <p:cNvPr id="19" name="图片 18"/>
          <p:cNvPicPr>
            <a:picLocks noChangeAspect="1"/>
          </p:cNvPicPr>
          <p:nvPr/>
        </p:nvPicPr>
        <p:blipFill>
          <a:blip r:embed="rId6"/>
          <a:stretch>
            <a:fillRect/>
          </a:stretch>
        </p:blipFill>
        <p:spPr>
          <a:xfrm rot="10799999">
            <a:off x="7899053" y="2128669"/>
            <a:ext cx="531497" cy="531497"/>
          </a:xfrm>
          <a:prstGeom prst="rect">
            <a:avLst/>
          </a:prstGeom>
        </p:spPr>
      </p:pic>
      <p:pic>
        <p:nvPicPr>
          <p:cNvPr id="20" name="图片 19"/>
          <p:cNvPicPr>
            <a:picLocks noChangeAspect="1"/>
          </p:cNvPicPr>
          <p:nvPr/>
        </p:nvPicPr>
        <p:blipFill>
          <a:blip r:embed="rId7"/>
          <a:stretch>
            <a:fillRect/>
          </a:stretch>
        </p:blipFill>
        <p:spPr>
          <a:xfrm rot="10799999">
            <a:off x="7931819" y="2161435"/>
            <a:ext cx="465965" cy="465965"/>
          </a:xfrm>
          <a:prstGeom prst="rect">
            <a:avLst/>
          </a:prstGeom>
        </p:spPr>
      </p:pic>
      <p:pic>
        <p:nvPicPr>
          <p:cNvPr id="21" name="图片 20"/>
          <p:cNvPicPr>
            <a:picLocks noChangeAspect="1"/>
          </p:cNvPicPr>
          <p:nvPr/>
        </p:nvPicPr>
        <p:blipFill>
          <a:blip r:embed="rId3"/>
          <a:stretch>
            <a:fillRect/>
          </a:stretch>
        </p:blipFill>
        <p:spPr>
          <a:xfrm rot="5399999">
            <a:off x="7719856" y="1711727"/>
            <a:ext cx="889890" cy="9525"/>
          </a:xfrm>
          <a:prstGeom prst="rect">
            <a:avLst/>
          </a:prstGeom>
        </p:spPr>
      </p:pic>
      <p:pic>
        <p:nvPicPr>
          <p:cNvPr id="22" name="图片 21"/>
          <p:cNvPicPr>
            <a:picLocks noChangeAspect="1"/>
          </p:cNvPicPr>
          <p:nvPr/>
        </p:nvPicPr>
        <p:blipFill>
          <a:blip r:embed="rId8"/>
          <a:stretch>
            <a:fillRect/>
          </a:stretch>
        </p:blipFill>
        <p:spPr>
          <a:xfrm rot="10799999">
            <a:off x="5537285" y="1260560"/>
            <a:ext cx="2632278" cy="10984"/>
          </a:xfrm>
          <a:prstGeom prst="rect">
            <a:avLst/>
          </a:prstGeom>
        </p:spPr>
      </p:pic>
      <p:pic>
        <p:nvPicPr>
          <p:cNvPr id="23" name="图片 22"/>
          <p:cNvPicPr>
            <a:picLocks noChangeAspect="1"/>
          </p:cNvPicPr>
          <p:nvPr/>
        </p:nvPicPr>
        <p:blipFill>
          <a:blip r:embed="rId9"/>
          <a:stretch>
            <a:fillRect/>
          </a:stretch>
        </p:blipFill>
        <p:spPr>
          <a:xfrm rot="10799999">
            <a:off x="5481241" y="1215500"/>
            <a:ext cx="112088" cy="112088"/>
          </a:xfrm>
          <a:prstGeom prst="rect">
            <a:avLst/>
          </a:prstGeom>
        </p:spPr>
      </p:pic>
      <p:sp>
        <p:nvSpPr>
          <p:cNvPr id="31" name="文本框 30"/>
          <p:cNvSpPr txBox="1"/>
          <p:nvPr/>
        </p:nvSpPr>
        <p:spPr>
          <a:xfrm>
            <a:off x="1350018" y="1395540"/>
            <a:ext cx="1641089" cy="231325"/>
          </a:xfrm>
          <a:prstGeom prst="rect">
            <a:avLst/>
          </a:prstGeom>
        </p:spPr>
        <p:txBody>
          <a:bodyPr anchor="ctr">
            <a:scene3d>
              <a:camera prst="legacyObliqueTopLeft">
                <a:rot lat="0" lon="0" rev="0"/>
              </a:camera>
              <a:lightRig rig="legacyFlat1" dir="tl"/>
            </a:scene3d>
          </a:bodyPr>
          <a:lstStyle/>
          <a:p>
            <a:pPr algn="l">
              <a:lnSpc>
                <a:spcPct val="112500"/>
              </a:lnSpc>
            </a:pPr>
            <a:r>
              <a:rPr lang="zh-CN" altLang="en-US" sz="1349" kern="100" spc="0" dirty="0">
                <a:solidFill>
                  <a:srgbClr val="255FBA">
                    <a:alpha val="100000"/>
                  </a:srgbClr>
                </a:solidFill>
                <a:latin typeface="Noto Sans S Chinese Medium" panose="02010800040101010101" pitchFamily="1" charset="-122"/>
                <a:ea typeface="Noto Sans S Chinese Medium" panose="02010800040101010101" pitchFamily="1" charset="-122"/>
              </a:rPr>
              <a:t>长护险业务</a:t>
            </a:r>
            <a:endParaRPr sz="1349" kern="100" spc="0" dirty="0">
              <a:solidFill>
                <a:srgbClr val="255FBA">
                  <a:alpha val="100000"/>
                </a:srgbClr>
              </a:solidFill>
              <a:latin typeface="Noto Sans S Chinese Medium" panose="02010800040101010101" pitchFamily="1" charset="-122"/>
              <a:ea typeface="Noto Sans S Chinese Medium" panose="02010800040101010101" pitchFamily="1" charset="-122"/>
            </a:endParaRPr>
          </a:p>
        </p:txBody>
      </p:sp>
      <p:sp>
        <p:nvSpPr>
          <p:cNvPr id="32" name="文本框 31"/>
          <p:cNvSpPr txBox="1"/>
          <p:nvPr/>
        </p:nvSpPr>
        <p:spPr>
          <a:xfrm rot="21600000">
            <a:off x="1350018" y="1683338"/>
            <a:ext cx="2234947" cy="619045"/>
          </a:xfrm>
          <a:prstGeom prst="rect">
            <a:avLst/>
          </a:prstGeom>
        </p:spPr>
        <p:txBody>
          <a:bodyPr anchor="ctr">
            <a:scene3d>
              <a:camera prst="legacyObliqueTopLeft">
                <a:rot lat="0" lon="0" rev="0"/>
              </a:camera>
              <a:lightRig rig="legacyFlat1" dir="tl"/>
            </a:scene3d>
          </a:bodyPr>
          <a:lstStyle/>
          <a:p>
            <a:pPr>
              <a:lnSpc>
                <a:spcPct val="157500"/>
              </a:lnSpc>
            </a:pPr>
            <a:r>
              <a:rPr lang="zh-CN" altLang="en-US" sz="802" kern="100" dirty="0">
                <a:solidFill>
                  <a:srgbClr val="000000">
                    <a:alpha val="100000"/>
                  </a:srgbClr>
                </a:solidFill>
                <a:ea typeface="GEETYPE-XinGothicGB-W4" panose="02010800040101010101" pitchFamily="1" charset="-122"/>
              </a:rPr>
              <a:t>包括居家生活照料、健康知识普及、康复指导以及临终关怀。我们的目标是确保老年人在舒适的家庭环境中获得最优质的关怀和生活支持。</a:t>
            </a:r>
            <a:endParaRPr sz="802" kern="100" spc="0" dirty="0">
              <a:solidFill>
                <a:srgbClr val="000000">
                  <a:alpha val="100000"/>
                </a:srgbClr>
              </a:solidFill>
              <a:latin typeface="GEETYPE-XinGothicGB-W4" panose="02010800040101010101" pitchFamily="1" charset="-122"/>
              <a:ea typeface="GEETYPE-XinGothicGB-W4" panose="02010800040101010101" pitchFamily="1" charset="-122"/>
            </a:endParaRPr>
          </a:p>
        </p:txBody>
      </p:sp>
      <p:sp>
        <p:nvSpPr>
          <p:cNvPr id="33" name="文本框 32"/>
          <p:cNvSpPr txBox="1"/>
          <p:nvPr/>
        </p:nvSpPr>
        <p:spPr>
          <a:xfrm>
            <a:off x="1350018" y="3329517"/>
            <a:ext cx="1610508" cy="231325"/>
          </a:xfrm>
          <a:prstGeom prst="rect">
            <a:avLst/>
          </a:prstGeom>
        </p:spPr>
        <p:txBody>
          <a:bodyPr anchor="ctr">
            <a:scene3d>
              <a:camera prst="legacyObliqueTopLeft">
                <a:rot lat="0" lon="0" rev="0"/>
              </a:camera>
              <a:lightRig rig="legacyFlat1" dir="tl"/>
            </a:scene3d>
          </a:bodyPr>
          <a:lstStyle/>
          <a:p>
            <a:pPr algn="l">
              <a:lnSpc>
                <a:spcPct val="112500"/>
              </a:lnSpc>
            </a:pPr>
            <a:r>
              <a:rPr lang="zh-CN" altLang="en-US" sz="1349" kern="100" dirty="0">
                <a:solidFill>
                  <a:srgbClr val="255FBA">
                    <a:alpha val="100000"/>
                  </a:srgbClr>
                </a:solidFill>
                <a:latin typeface="Noto Sans S Chinese Medium" panose="02010800040101010101" pitchFamily="1" charset="-122"/>
                <a:ea typeface="Noto Sans S Chinese Medium" panose="02010800040101010101" pitchFamily="1" charset="-122"/>
              </a:rPr>
              <a:t>日间照料中心</a:t>
            </a:r>
            <a:endParaRPr sz="1349" kern="100" spc="0" dirty="0">
              <a:solidFill>
                <a:srgbClr val="255FBA">
                  <a:alpha val="100000"/>
                </a:srgbClr>
              </a:solidFill>
              <a:latin typeface="Noto Sans S Chinese Medium" panose="02010800040101010101" pitchFamily="1" charset="-122"/>
              <a:ea typeface="Noto Sans S Chinese Medium" panose="02010800040101010101" pitchFamily="1" charset="-122"/>
            </a:endParaRPr>
          </a:p>
        </p:txBody>
      </p:sp>
      <p:sp>
        <p:nvSpPr>
          <p:cNvPr id="34" name="文本框 33"/>
          <p:cNvSpPr txBox="1"/>
          <p:nvPr/>
        </p:nvSpPr>
        <p:spPr>
          <a:xfrm rot="21600000">
            <a:off x="1350018" y="3617315"/>
            <a:ext cx="2234947" cy="619045"/>
          </a:xfrm>
          <a:prstGeom prst="rect">
            <a:avLst/>
          </a:prstGeom>
        </p:spPr>
        <p:txBody>
          <a:bodyPr anchor="ctr">
            <a:scene3d>
              <a:camera prst="legacyObliqueTopLeft">
                <a:rot lat="0" lon="0" rev="0"/>
              </a:camera>
              <a:lightRig rig="legacyFlat1" dir="tl"/>
            </a:scene3d>
          </a:bodyPr>
          <a:lstStyle/>
          <a:p>
            <a:pPr algn="just">
              <a:lnSpc>
                <a:spcPct val="157500"/>
              </a:lnSpc>
            </a:pPr>
            <a:r>
              <a:rPr lang="zh-CN" altLang="en-US" sz="800" dirty="0"/>
              <a:t>运营普陀区长征镇</a:t>
            </a:r>
            <a:r>
              <a:rPr lang="zh-CN" altLang="en-US" sz="800" b="1" dirty="0"/>
              <a:t>金沙片区、祥和名邸日间照料中心和运旺、星梅、新曹杨等三个为老服务站点</a:t>
            </a:r>
            <a:r>
              <a:rPr lang="zh-CN" altLang="en-US" sz="800" dirty="0"/>
              <a:t>，</a:t>
            </a:r>
            <a:r>
              <a:rPr lang="zh-CN" altLang="en-US" sz="802" kern="100" dirty="0">
                <a:solidFill>
                  <a:srgbClr val="000000">
                    <a:alpha val="100000"/>
                  </a:srgbClr>
                </a:solidFill>
                <a:ea typeface="GEETYPE-XinGothicGB-W4" panose="02010800040101010101" pitchFamily="1" charset="-122"/>
              </a:rPr>
              <a:t>致力于通过丰富的社交和娱乐活动，以提升老人的生活质量和幸福感。</a:t>
            </a:r>
            <a:endParaRPr sz="802" kern="100" dirty="0">
              <a:solidFill>
                <a:srgbClr val="000000">
                  <a:alpha val="100000"/>
                </a:srgbClr>
              </a:solidFill>
              <a:ea typeface="GEETYPE-XinGothicGB-W4" panose="02010800040101010101" pitchFamily="1" charset="-122"/>
            </a:endParaRPr>
          </a:p>
        </p:txBody>
      </p:sp>
      <p:sp>
        <p:nvSpPr>
          <p:cNvPr id="35" name="文本框 34"/>
          <p:cNvSpPr txBox="1"/>
          <p:nvPr/>
        </p:nvSpPr>
        <p:spPr>
          <a:xfrm>
            <a:off x="5659750" y="1395540"/>
            <a:ext cx="1950723" cy="231325"/>
          </a:xfrm>
          <a:prstGeom prst="rect">
            <a:avLst/>
          </a:prstGeom>
        </p:spPr>
        <p:txBody>
          <a:bodyPr anchor="ctr">
            <a:scene3d>
              <a:camera prst="legacyObliqueTopLeft">
                <a:rot lat="0" lon="0" rev="0"/>
              </a:camera>
              <a:lightRig rig="legacyFlat1" dir="tl"/>
            </a:scene3d>
          </a:bodyPr>
          <a:lstStyle/>
          <a:p>
            <a:pPr algn="l">
              <a:lnSpc>
                <a:spcPct val="112500"/>
              </a:lnSpc>
            </a:pPr>
            <a:r>
              <a:rPr lang="zh-CN" altLang="en-US" sz="1349" kern="100" spc="0" dirty="0">
                <a:solidFill>
                  <a:srgbClr val="255FBA">
                    <a:alpha val="100000"/>
                  </a:srgbClr>
                </a:solidFill>
                <a:latin typeface="Noto Sans S Chinese Medium" panose="02010800040101010101" pitchFamily="1" charset="-122"/>
                <a:ea typeface="Noto Sans S Chinese Medium" panose="02010800040101010101" pitchFamily="1" charset="-122"/>
              </a:rPr>
              <a:t>社区党群服务中心运营</a:t>
            </a:r>
            <a:endParaRPr sz="1349" kern="100" spc="0" dirty="0">
              <a:solidFill>
                <a:srgbClr val="255FBA">
                  <a:alpha val="100000"/>
                </a:srgbClr>
              </a:solidFill>
              <a:latin typeface="Noto Sans S Chinese Medium" panose="02010800040101010101" pitchFamily="1" charset="-122"/>
              <a:ea typeface="Noto Sans S Chinese Medium" panose="02010800040101010101" pitchFamily="1" charset="-122"/>
            </a:endParaRPr>
          </a:p>
        </p:txBody>
      </p:sp>
      <p:sp>
        <p:nvSpPr>
          <p:cNvPr id="36" name="文本框 35"/>
          <p:cNvSpPr txBox="1"/>
          <p:nvPr/>
        </p:nvSpPr>
        <p:spPr>
          <a:xfrm rot="21600000">
            <a:off x="5659751" y="1683338"/>
            <a:ext cx="2234947" cy="619045"/>
          </a:xfrm>
          <a:prstGeom prst="rect">
            <a:avLst/>
          </a:prstGeom>
        </p:spPr>
        <p:txBody>
          <a:bodyPr anchor="ctr">
            <a:scene3d>
              <a:camera prst="legacyObliqueTopLeft">
                <a:rot lat="0" lon="0" rev="0"/>
              </a:camera>
              <a:lightRig rig="legacyFlat1" dir="tl"/>
            </a:scene3d>
          </a:bodyPr>
          <a:lstStyle/>
          <a:p>
            <a:pPr algn="just">
              <a:lnSpc>
                <a:spcPct val="157500"/>
              </a:lnSpc>
            </a:pPr>
            <a:r>
              <a:rPr lang="zh-CN" altLang="en-US" sz="802" kern="100" dirty="0">
                <a:solidFill>
                  <a:srgbClr val="000000">
                    <a:alpha val="100000"/>
                  </a:srgbClr>
                </a:solidFill>
                <a:ea typeface="GEETYPE-XinGothicGB-W4" panose="02010800040101010101" pitchFamily="1" charset="-122"/>
              </a:rPr>
              <a:t>负责</a:t>
            </a:r>
            <a:r>
              <a:rPr lang="zh-CN" altLang="en-US" sz="800" b="1" dirty="0"/>
              <a:t>梅川党群服务中心</a:t>
            </a:r>
            <a:r>
              <a:rPr lang="zh-CN" altLang="en-US" sz="800" dirty="0"/>
              <a:t>运营，为党建宣传、志愿服务和社区文化活动等提供平台，通过多样化的活动和服务，提升居民的幸福感和满意度。</a:t>
            </a:r>
            <a:endParaRPr sz="802" kern="100" spc="0" dirty="0">
              <a:solidFill>
                <a:srgbClr val="000000">
                  <a:alpha val="100000"/>
                </a:srgbClr>
              </a:solidFill>
              <a:latin typeface="GEETYPE-XinGothicGB-W4" panose="02010800040101010101" pitchFamily="1" charset="-122"/>
              <a:ea typeface="GEETYPE-XinGothicGB-W4" panose="02010800040101010101" pitchFamily="1" charset="-122"/>
            </a:endParaRPr>
          </a:p>
        </p:txBody>
      </p:sp>
      <p:sp>
        <p:nvSpPr>
          <p:cNvPr id="37" name="文本框 36"/>
          <p:cNvSpPr txBox="1"/>
          <p:nvPr/>
        </p:nvSpPr>
        <p:spPr>
          <a:xfrm>
            <a:off x="5659750" y="3329517"/>
            <a:ext cx="1602862" cy="231325"/>
          </a:xfrm>
          <a:prstGeom prst="rect">
            <a:avLst/>
          </a:prstGeom>
        </p:spPr>
        <p:txBody>
          <a:bodyPr anchor="ctr">
            <a:scene3d>
              <a:camera prst="legacyObliqueTopLeft">
                <a:rot lat="0" lon="0" rev="0"/>
              </a:camera>
              <a:lightRig rig="legacyFlat1" dir="tl"/>
            </a:scene3d>
          </a:bodyPr>
          <a:lstStyle/>
          <a:p>
            <a:pPr algn="l">
              <a:lnSpc>
                <a:spcPct val="112500"/>
              </a:lnSpc>
            </a:pPr>
            <a:r>
              <a:rPr lang="zh-CN" altLang="en-US" sz="1349" kern="100" spc="0" dirty="0">
                <a:solidFill>
                  <a:srgbClr val="255FBA">
                    <a:alpha val="100000"/>
                  </a:srgbClr>
                </a:solidFill>
                <a:latin typeface="Noto Sans S Chinese Medium" panose="02010800040101010101" pitchFamily="1" charset="-122"/>
                <a:ea typeface="Noto Sans S Chinese Medium" panose="02010800040101010101" pitchFamily="1" charset="-122"/>
              </a:rPr>
              <a:t>政府项目承接</a:t>
            </a:r>
            <a:endParaRPr sz="1349" kern="100" spc="0" dirty="0">
              <a:solidFill>
                <a:srgbClr val="255FBA">
                  <a:alpha val="100000"/>
                </a:srgbClr>
              </a:solidFill>
              <a:latin typeface="Noto Sans S Chinese Medium" panose="02010800040101010101" pitchFamily="1" charset="-122"/>
              <a:ea typeface="Noto Sans S Chinese Medium" panose="02010800040101010101" pitchFamily="1" charset="-122"/>
            </a:endParaRPr>
          </a:p>
        </p:txBody>
      </p:sp>
      <p:sp>
        <p:nvSpPr>
          <p:cNvPr id="38" name="文本框 37"/>
          <p:cNvSpPr txBox="1"/>
          <p:nvPr/>
        </p:nvSpPr>
        <p:spPr>
          <a:xfrm rot="21600000">
            <a:off x="5659750" y="3617315"/>
            <a:ext cx="2234947" cy="619045"/>
          </a:xfrm>
          <a:prstGeom prst="rect">
            <a:avLst/>
          </a:prstGeom>
        </p:spPr>
        <p:txBody>
          <a:bodyPr anchor="ctr">
            <a:scene3d>
              <a:camera prst="legacyObliqueTopLeft">
                <a:rot lat="0" lon="0" rev="0"/>
              </a:camera>
              <a:lightRig rig="legacyFlat1" dir="tl"/>
            </a:scene3d>
          </a:bodyPr>
          <a:lstStyle/>
          <a:p>
            <a:pPr algn="just">
              <a:lnSpc>
                <a:spcPct val="157500"/>
              </a:lnSpc>
            </a:pPr>
            <a:r>
              <a:rPr lang="zh-CN" altLang="en-US" sz="802" kern="100" spc="0" dirty="0">
                <a:solidFill>
                  <a:srgbClr val="000000">
                    <a:alpha val="100000"/>
                  </a:srgbClr>
                </a:solidFill>
                <a:latin typeface="GEETYPE-XinGothicGB-W4" panose="02010800040101010101" pitchFamily="1" charset="-122"/>
                <a:ea typeface="GEETYPE-XinGothicGB-W4" panose="02010800040101010101" pitchFamily="1" charset="-122"/>
              </a:rPr>
              <a:t>承接</a:t>
            </a:r>
            <a:r>
              <a:rPr lang="zh-CN" altLang="en-US" sz="802" b="1" kern="100" spc="0" dirty="0">
                <a:solidFill>
                  <a:srgbClr val="000000">
                    <a:alpha val="100000"/>
                  </a:srgbClr>
                </a:solidFill>
                <a:latin typeface="GEETYPE-XinGothicGB-W4" panose="02010800040101010101" pitchFamily="1" charset="-122"/>
                <a:ea typeface="GEETYPE-XinGothicGB-W4" panose="02010800040101010101" pitchFamily="1" charset="-122"/>
              </a:rPr>
              <a:t>上海市民政局老吾老项目</a:t>
            </a:r>
            <a:r>
              <a:rPr lang="zh-CN" altLang="en-US" sz="802" kern="100" spc="0" dirty="0">
                <a:solidFill>
                  <a:srgbClr val="000000">
                    <a:alpha val="100000"/>
                  </a:srgbClr>
                </a:solidFill>
                <a:latin typeface="GEETYPE-XinGothicGB-W4" panose="02010800040101010101" pitchFamily="1" charset="-122"/>
                <a:ea typeface="GEETYPE-XinGothicGB-W4" panose="02010800040101010101" pitchFamily="1" charset="-122"/>
              </a:rPr>
              <a:t>、</a:t>
            </a:r>
            <a:r>
              <a:rPr lang="zh-CN" altLang="en-US" sz="802" b="1" kern="100" spc="0" dirty="0">
                <a:solidFill>
                  <a:srgbClr val="000000">
                    <a:alpha val="100000"/>
                  </a:srgbClr>
                </a:solidFill>
                <a:latin typeface="GEETYPE-XinGothicGB-W4" panose="02010800040101010101" pitchFamily="1" charset="-122"/>
                <a:ea typeface="GEETYPE-XinGothicGB-W4" panose="02010800040101010101" pitchFamily="1" charset="-122"/>
              </a:rPr>
              <a:t>普陀区总工会公益乐学项目以及长征镇社区食堂老年健康用餐安全指导等</a:t>
            </a:r>
            <a:r>
              <a:rPr lang="zh-CN" altLang="en-US" sz="802" kern="100" spc="0" dirty="0">
                <a:solidFill>
                  <a:srgbClr val="000000">
                    <a:alpha val="100000"/>
                  </a:srgbClr>
                </a:solidFill>
                <a:latin typeface="GEETYPE-XinGothicGB-W4" panose="02010800040101010101" pitchFamily="1" charset="-122"/>
                <a:ea typeface="GEETYPE-XinGothicGB-W4" panose="02010800040101010101" pitchFamily="1" charset="-122"/>
              </a:rPr>
              <a:t>六个政府项目</a:t>
            </a:r>
            <a:r>
              <a:rPr lang="zh-CN" altLang="en-US" sz="802" kern="100" dirty="0">
                <a:solidFill>
                  <a:srgbClr val="000000">
                    <a:alpha val="100000"/>
                  </a:srgbClr>
                </a:solidFill>
                <a:ea typeface="GEETYPE-XinGothicGB-W4" panose="02010800040101010101" pitchFamily="1" charset="-122"/>
              </a:rPr>
              <a:t>，通过丰富多彩的活动，提升服务对象的生活质量和幸福感</a:t>
            </a:r>
            <a:r>
              <a:rPr sz="802" kern="100" dirty="0">
                <a:solidFill>
                  <a:srgbClr val="000000">
                    <a:alpha val="100000"/>
                  </a:srgbClr>
                </a:solidFill>
                <a:ea typeface="GEETYPE-XinGothicGB-W4" panose="02010800040101010101" pitchFamily="1" charset="-122"/>
              </a:rPr>
              <a:t>。</a:t>
            </a:r>
          </a:p>
        </p:txBody>
      </p:sp>
      <p:pic>
        <p:nvPicPr>
          <p:cNvPr id="24" name="图片 23"/>
          <p:cNvPicPr>
            <a:picLocks noChangeAspect="1"/>
          </p:cNvPicPr>
          <p:nvPr/>
        </p:nvPicPr>
        <p:blipFill>
          <a:blip r:embed="rId10"/>
          <a:stretch>
            <a:fillRect/>
          </a:stretch>
        </p:blipFill>
        <p:spPr>
          <a:xfrm>
            <a:off x="836309" y="2260128"/>
            <a:ext cx="278104" cy="278104"/>
          </a:xfrm>
          <a:prstGeom prst="rect">
            <a:avLst/>
          </a:prstGeom>
        </p:spPr>
      </p:pic>
      <p:pic>
        <p:nvPicPr>
          <p:cNvPr id="25" name="图片 24"/>
          <p:cNvPicPr>
            <a:picLocks noChangeAspect="1"/>
          </p:cNvPicPr>
          <p:nvPr/>
        </p:nvPicPr>
        <p:blipFill>
          <a:blip r:embed="rId11"/>
          <a:stretch>
            <a:fillRect/>
          </a:stretch>
        </p:blipFill>
        <p:spPr>
          <a:xfrm>
            <a:off x="838220" y="3055235"/>
            <a:ext cx="274281" cy="274281"/>
          </a:xfrm>
          <a:prstGeom prst="rect">
            <a:avLst/>
          </a:prstGeom>
        </p:spPr>
      </p:pic>
      <p:pic>
        <p:nvPicPr>
          <p:cNvPr id="26" name="图片 25"/>
          <p:cNvPicPr>
            <a:picLocks noChangeAspect="1"/>
          </p:cNvPicPr>
          <p:nvPr/>
        </p:nvPicPr>
        <p:blipFill>
          <a:blip r:embed="rId12"/>
          <a:stretch>
            <a:fillRect/>
          </a:stretch>
        </p:blipFill>
        <p:spPr>
          <a:xfrm>
            <a:off x="8030512" y="2260128"/>
            <a:ext cx="278104" cy="278104"/>
          </a:xfrm>
          <a:prstGeom prst="rect">
            <a:avLst/>
          </a:prstGeom>
        </p:spPr>
      </p:pic>
      <p:pic>
        <p:nvPicPr>
          <p:cNvPr id="27" name="图片 26"/>
          <p:cNvPicPr>
            <a:picLocks noChangeAspect="1"/>
          </p:cNvPicPr>
          <p:nvPr/>
        </p:nvPicPr>
        <p:blipFill>
          <a:blip r:embed="rId13"/>
          <a:stretch>
            <a:fillRect/>
          </a:stretch>
        </p:blipFill>
        <p:spPr>
          <a:xfrm>
            <a:off x="8030512" y="3053324"/>
            <a:ext cx="278104" cy="278104"/>
          </a:xfrm>
          <a:prstGeom prst="rect">
            <a:avLst/>
          </a:prstGeom>
        </p:spPr>
      </p:pic>
      <p:sp>
        <p:nvSpPr>
          <p:cNvPr id="39" name="文本框 38"/>
          <p:cNvSpPr txBox="1"/>
          <p:nvPr/>
        </p:nvSpPr>
        <p:spPr>
          <a:xfrm>
            <a:off x="2380966" y="2664543"/>
            <a:ext cx="4382069" cy="271962"/>
          </a:xfrm>
          <a:prstGeom prst="rect">
            <a:avLst/>
          </a:prstGeom>
        </p:spPr>
        <p:txBody>
          <a:bodyPr anchor="ctr">
            <a:scene3d>
              <a:camera prst="legacyObliqueTopLeft">
                <a:rot lat="0" lon="0" rev="0"/>
              </a:camera>
              <a:lightRig rig="legacyFlat1" dir="tl"/>
            </a:scene3d>
          </a:bodyPr>
          <a:lstStyle/>
          <a:p>
            <a:pPr algn="ctr">
              <a:lnSpc>
                <a:spcPct val="112500"/>
              </a:lnSpc>
            </a:pPr>
            <a:r>
              <a:rPr lang="en-US" altLang="zh-CN" sz="1586" kern="100" spc="0" dirty="0">
                <a:solidFill>
                  <a:srgbClr val="FFFFFF">
                    <a:alpha val="100000"/>
                  </a:srgbClr>
                </a:solidFill>
                <a:latin typeface="Maven Pro Bold" panose="02010800040101010101" pitchFamily="1" charset="-122"/>
                <a:ea typeface="Maven Pro Bold" panose="02010800040101010101" pitchFamily="1" charset="-122"/>
              </a:rPr>
              <a:t>CORE</a:t>
            </a:r>
            <a:r>
              <a:rPr lang="zh-CN" altLang="en-US" sz="1586" kern="100" spc="0" dirty="0">
                <a:solidFill>
                  <a:srgbClr val="FFFFFF">
                    <a:alpha val="100000"/>
                  </a:srgbClr>
                </a:solidFill>
                <a:latin typeface="Maven Pro Bold" panose="02010800040101010101" pitchFamily="1" charset="-122"/>
                <a:ea typeface="Maven Pro Bold" panose="02010800040101010101" pitchFamily="1" charset="-122"/>
              </a:rPr>
              <a:t> </a:t>
            </a:r>
            <a:r>
              <a:rPr lang="en-US" altLang="zh-CN" sz="1586" kern="100" spc="0" dirty="0">
                <a:solidFill>
                  <a:srgbClr val="FFFFFF">
                    <a:alpha val="100000"/>
                  </a:srgbClr>
                </a:solidFill>
                <a:latin typeface="Maven Pro Bold" panose="02010800040101010101" pitchFamily="1" charset="-122"/>
                <a:ea typeface="Maven Pro Bold" panose="02010800040101010101" pitchFamily="1" charset="-122"/>
              </a:rPr>
              <a:t>BUSINESS</a:t>
            </a:r>
            <a:r>
              <a:rPr lang="zh-CN" altLang="en-US" sz="1586" kern="100" spc="0" dirty="0">
                <a:solidFill>
                  <a:srgbClr val="FFFFFF">
                    <a:alpha val="100000"/>
                  </a:srgbClr>
                </a:solidFill>
                <a:latin typeface="Maven Pro Bold" panose="02010800040101010101" pitchFamily="1" charset="-122"/>
                <a:ea typeface="Maven Pro Bold" panose="02010800040101010101" pitchFamily="1" charset="-122"/>
              </a:rPr>
              <a:t> </a:t>
            </a:r>
            <a:r>
              <a:rPr lang="en-US" altLang="zh-CN" sz="1586" kern="100" spc="0" dirty="0">
                <a:solidFill>
                  <a:srgbClr val="FFFFFF">
                    <a:alpha val="100000"/>
                  </a:srgbClr>
                </a:solidFill>
                <a:latin typeface="Maven Pro Bold" panose="02010800040101010101" pitchFamily="1" charset="-122"/>
                <a:ea typeface="Maven Pro Bold" panose="02010800040101010101" pitchFamily="1" charset="-122"/>
              </a:rPr>
              <a:t>ACTIVITIES</a:t>
            </a:r>
            <a:endParaRPr sz="1586" kern="100" spc="0" dirty="0">
              <a:solidFill>
                <a:srgbClr val="FFFFFF">
                  <a:alpha val="100000"/>
                </a:srgbClr>
              </a:solidFill>
              <a:latin typeface="Maven Pro Bold" panose="02010800040101010101" pitchFamily="1" charset="-122"/>
              <a:ea typeface="Maven Pro Bold" panose="02010800040101010101" pitchFamily="1" charset="-122"/>
            </a:endParaRPr>
          </a:p>
        </p:txBody>
      </p:sp>
      <p:sp>
        <p:nvSpPr>
          <p:cNvPr id="40" name="文本框 39">
            <a:extLst>
              <a:ext uri="{FF2B5EF4-FFF2-40B4-BE49-F238E27FC236}">
                <a16:creationId xmlns:a16="http://schemas.microsoft.com/office/drawing/2014/main" id="{FD7C6751-7B0E-31FC-D4DE-CF099A4A28A8}"/>
              </a:ext>
            </a:extLst>
          </p:cNvPr>
          <p:cNvSpPr txBox="1"/>
          <p:nvPr/>
        </p:nvSpPr>
        <p:spPr>
          <a:xfrm>
            <a:off x="708686" y="626810"/>
            <a:ext cx="3675889" cy="171232"/>
          </a:xfrm>
          <a:prstGeom prst="rect">
            <a:avLst/>
          </a:prstGeom>
        </p:spPr>
        <p:txBody>
          <a:bodyPr anchor="ctr">
            <a:scene3d>
              <a:camera prst="legacyObliqueTopLeft">
                <a:rot lat="0" lon="0" rev="0"/>
              </a:camera>
              <a:lightRig rig="legacyFlat1" dir="tl"/>
            </a:scene3d>
          </a:bodyPr>
          <a:lstStyle/>
          <a:p>
            <a:pPr algn="l">
              <a:lnSpc>
                <a:spcPct val="112500"/>
              </a:lnSpc>
            </a:pPr>
            <a:r>
              <a:rPr lang="nb-NO" altLang="zh-CN" sz="998" kern="100" dirty="0" err="1">
                <a:solidFill>
                  <a:srgbClr val="000000">
                    <a:alpha val="100000"/>
                  </a:srgbClr>
                </a:solidFill>
                <a:latin typeface="Alibaba PuHuiTi R" pitchFamily="18" charset="-122"/>
                <a:ea typeface="Alibaba PuHuiTi R" pitchFamily="18" charset="-122"/>
                <a:cs typeface="Alibaba PuHuiTi R" pitchFamily="18" charset="-122"/>
              </a:rPr>
              <a:t>Core</a:t>
            </a:r>
            <a:r>
              <a:rPr lang="nb-NO" altLang="zh-CN" sz="998" kern="100" dirty="0">
                <a:solidFill>
                  <a:srgbClr val="000000">
                    <a:alpha val="100000"/>
                  </a:srgbClr>
                </a:solidFill>
                <a:latin typeface="Alibaba PuHuiTi R" pitchFamily="18" charset="-122"/>
                <a:ea typeface="Alibaba PuHuiTi R" pitchFamily="18" charset="-122"/>
                <a:cs typeface="Alibaba PuHuiTi R" pitchFamily="18" charset="-122"/>
              </a:rPr>
              <a:t> Business </a:t>
            </a:r>
            <a:r>
              <a:rPr lang="nb-NO" altLang="zh-CN" sz="998" kern="100" dirty="0" err="1">
                <a:solidFill>
                  <a:srgbClr val="000000">
                    <a:alpha val="100000"/>
                  </a:srgbClr>
                </a:solidFill>
                <a:latin typeface="Alibaba PuHuiTi R" pitchFamily="18" charset="-122"/>
                <a:ea typeface="Alibaba PuHuiTi R" pitchFamily="18" charset="-122"/>
                <a:cs typeface="Alibaba PuHuiTi R" pitchFamily="18" charset="-122"/>
              </a:rPr>
              <a:t>Activities</a:t>
            </a:r>
            <a:endParaRPr sz="998" kern="100" dirty="0">
              <a:solidFill>
                <a:srgbClr val="000000">
                  <a:alpha val="100000"/>
                </a:srgbClr>
              </a:solidFill>
              <a:latin typeface="Alibaba PuHuiTi R" pitchFamily="18" charset="-122"/>
              <a:ea typeface="Alibaba PuHuiTi R" pitchFamily="18" charset="-122"/>
              <a:cs typeface="Alibaba PuHuiTi R" pitchFamily="18" charset="-122"/>
            </a:endParaRPr>
          </a:p>
        </p:txBody>
      </p:sp>
      <p:sp>
        <p:nvSpPr>
          <p:cNvPr id="41" name="文本框 40">
            <a:extLst>
              <a:ext uri="{FF2B5EF4-FFF2-40B4-BE49-F238E27FC236}">
                <a16:creationId xmlns:a16="http://schemas.microsoft.com/office/drawing/2014/main" id="{50F7B91F-7AE5-7503-7E43-1B5805B0FC0C}"/>
              </a:ext>
            </a:extLst>
          </p:cNvPr>
          <p:cNvSpPr txBox="1"/>
          <p:nvPr/>
        </p:nvSpPr>
        <p:spPr>
          <a:xfrm>
            <a:off x="708686" y="309649"/>
            <a:ext cx="2414562" cy="314387"/>
          </a:xfrm>
          <a:prstGeom prst="rect">
            <a:avLst/>
          </a:prstGeom>
        </p:spPr>
        <p:txBody>
          <a:bodyPr anchor="ctr">
            <a:scene3d>
              <a:camera prst="legacyObliqueTopLeft">
                <a:rot lat="0" lon="0" rev="0"/>
              </a:camera>
              <a:lightRig rig="legacyFlat1" dir="tl"/>
            </a:scene3d>
          </a:bodyPr>
          <a:lstStyle/>
          <a:p>
            <a:pPr algn="l">
              <a:lnSpc>
                <a:spcPct val="112500"/>
              </a:lnSpc>
            </a:pPr>
            <a:r>
              <a:rPr lang="en-US" sz="1833" kern="100" dirty="0" err="1">
                <a:solidFill>
                  <a:srgbClr val="255FBA">
                    <a:alpha val="100000"/>
                  </a:srgbClr>
                </a:solidFill>
                <a:latin typeface="Alibaba PuHuiTi H" pitchFamily="18" charset="-122"/>
                <a:ea typeface="Alibaba PuHuiTi H" pitchFamily="18" charset="-122"/>
                <a:cs typeface="Alibaba PuHuiTi H" pitchFamily="18" charset="-122"/>
              </a:rPr>
              <a:t>公司主要业务</a:t>
            </a:r>
            <a:endParaRPr sz="1833" kern="100" spc="0" dirty="0">
              <a:solidFill>
                <a:srgbClr val="255FBA">
                  <a:alpha val="100000"/>
                </a:srgbClr>
              </a:solidFill>
              <a:latin typeface="Alibaba PuHuiTi H" pitchFamily="18" charset="-122"/>
              <a:ea typeface="Alibaba PuHuiTi H" pitchFamily="18" charset="-122"/>
              <a:cs typeface="Alibaba PuHuiTi H" pitchFamily="18"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0" y="0"/>
            <a:ext cx="9144000" cy="5143500"/>
          </a:xfrm>
          <a:prstGeom prst="rect">
            <a:avLst/>
          </a:prstGeom>
        </p:spPr>
      </p:pic>
      <p:pic>
        <p:nvPicPr>
          <p:cNvPr id="2" name="图片 1"/>
          <p:cNvPicPr>
            <a:picLocks noChangeAspect="1"/>
          </p:cNvPicPr>
          <p:nvPr/>
        </p:nvPicPr>
        <p:blipFill>
          <a:blip r:embed="rId3"/>
          <a:stretch>
            <a:fillRect/>
          </a:stretch>
        </p:blipFill>
        <p:spPr>
          <a:xfrm>
            <a:off x="0" y="0"/>
            <a:ext cx="10763278" cy="5480520"/>
          </a:xfrm>
          <a:prstGeom prst="rect">
            <a:avLst/>
          </a:prstGeom>
        </p:spPr>
      </p:pic>
      <p:pic>
        <p:nvPicPr>
          <p:cNvPr id="3" name="图片 2"/>
          <p:cNvPicPr>
            <a:picLocks noChangeAspect="1"/>
          </p:cNvPicPr>
          <p:nvPr/>
        </p:nvPicPr>
        <p:blipFill>
          <a:blip r:embed="rId4"/>
          <a:stretch>
            <a:fillRect/>
          </a:stretch>
        </p:blipFill>
        <p:spPr>
          <a:xfrm flipH="1">
            <a:off x="-82710" y="-133498"/>
            <a:ext cx="9421843" cy="5469912"/>
          </a:xfrm>
          <a:prstGeom prst="rect">
            <a:avLst/>
          </a:prstGeom>
        </p:spPr>
      </p:pic>
      <p:sp>
        <p:nvSpPr>
          <p:cNvPr id="7" name="文本框 6"/>
          <p:cNvSpPr txBox="1"/>
          <p:nvPr/>
        </p:nvSpPr>
        <p:spPr>
          <a:xfrm rot="21600000">
            <a:off x="-82710" y="-1638300"/>
            <a:ext cx="9798210" cy="5848849"/>
          </a:xfrm>
          <a:prstGeom prst="rect">
            <a:avLst/>
          </a:prstGeom>
          <a:gradFill>
            <a:gsLst>
              <a:gs pos="0">
                <a:schemeClr val="accent1">
                  <a:lumMod val="5000"/>
                  <a:lumOff val="95000"/>
                  <a:alpha val="2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6200000" scaled="0"/>
          </a:gradFill>
        </p:spPr>
        <p:txBody>
          <a:bodyPr anchor="ctr">
            <a:scene3d>
              <a:camera prst="legacyObliqueTopLeft">
                <a:rot lat="0" lon="0" rev="0"/>
              </a:camera>
              <a:lightRig rig="legacyFlat1" dir="tl"/>
            </a:scene3d>
          </a:bodyPr>
          <a:lstStyle/>
          <a:p>
            <a:pPr algn="l">
              <a:lnSpc>
                <a:spcPts val="7000"/>
              </a:lnSpc>
            </a:pPr>
            <a:r>
              <a:rPr lang="nb-NO" altLang="zh-CN" sz="12000" kern="100" dirty="0">
                <a:gradFill>
                  <a:gsLst>
                    <a:gs pos="0">
                      <a:schemeClr val="accent1">
                        <a:lumMod val="5000"/>
                        <a:lumOff val="95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6200000" scaled="0"/>
                </a:gradFill>
                <a:latin typeface="Braggadocio" pitchFamily="82" charset="0"/>
                <a:ea typeface="GEETYPE-XinGothicGB-W4" panose="02010800040101010101" pitchFamily="1" charset="-122"/>
              </a:rPr>
              <a:t>Company</a:t>
            </a:r>
          </a:p>
          <a:p>
            <a:pPr algn="l">
              <a:lnSpc>
                <a:spcPts val="7000"/>
              </a:lnSpc>
            </a:pPr>
            <a:r>
              <a:rPr lang="nb-NO" sz="12000" kern="100" dirty="0">
                <a:gradFill>
                  <a:gsLst>
                    <a:gs pos="0">
                      <a:schemeClr val="accent1">
                        <a:lumMod val="5000"/>
                        <a:lumOff val="95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6200000" scaled="0"/>
                </a:gradFill>
                <a:latin typeface="Braggadocio" pitchFamily="82" charset="0"/>
                <a:ea typeface="GEETYPE-XinGothicGB-W4" panose="02010800040101010101" pitchFamily="1" charset="-122"/>
              </a:rPr>
              <a:t>Values</a:t>
            </a:r>
          </a:p>
        </p:txBody>
      </p:sp>
      <p:sp>
        <p:nvSpPr>
          <p:cNvPr id="6" name="文本框 5"/>
          <p:cNvSpPr txBox="1"/>
          <p:nvPr/>
        </p:nvSpPr>
        <p:spPr>
          <a:xfrm>
            <a:off x="728347" y="2782300"/>
            <a:ext cx="3435984" cy="503273"/>
          </a:xfrm>
          <a:prstGeom prst="rect">
            <a:avLst/>
          </a:prstGeom>
        </p:spPr>
        <p:txBody>
          <a:bodyPr anchor="ctr">
            <a:scene3d>
              <a:camera prst="legacyObliqueTopLeft">
                <a:rot lat="0" lon="0" rev="0"/>
              </a:camera>
              <a:lightRig rig="legacyFlat1" dir="tl"/>
            </a:scene3d>
          </a:bodyPr>
          <a:lstStyle/>
          <a:p>
            <a:pPr algn="l">
              <a:lnSpc>
                <a:spcPct val="112499"/>
              </a:lnSpc>
            </a:pPr>
            <a:r>
              <a:rPr lang="zh-CN" altLang="en-US" sz="2935" kern="100" spc="0" dirty="0">
                <a:solidFill>
                  <a:srgbClr val="FFFFFF">
                    <a:alpha val="100000"/>
                  </a:srgbClr>
                </a:solidFill>
                <a:latin typeface="GEETYPE-XinGothicGB-W7" panose="02010800040101010101" pitchFamily="1" charset="-122"/>
                <a:ea typeface="GEETYPE-XinGothicGB-W7" panose="02010800040101010101" pitchFamily="1" charset="-122"/>
              </a:rPr>
              <a:t>公司理念</a:t>
            </a:r>
            <a:endParaRPr sz="2935" kern="100" spc="0" dirty="0">
              <a:solidFill>
                <a:srgbClr val="FFFFFF">
                  <a:alpha val="100000"/>
                </a:srgbClr>
              </a:solidFill>
              <a:latin typeface="GEETYPE-XinGothicGB-W7" panose="02010800040101010101" pitchFamily="1" charset="-122"/>
              <a:ea typeface="GEETYPE-XinGothicGB-W7" panose="02010800040101010101" pitchFamily="1" charset="-122"/>
            </a:endParaRPr>
          </a:p>
        </p:txBody>
      </p:sp>
      <p:pic>
        <p:nvPicPr>
          <p:cNvPr id="8" name="图片 7">
            <a:extLst>
              <a:ext uri="{FF2B5EF4-FFF2-40B4-BE49-F238E27FC236}">
                <a16:creationId xmlns:a16="http://schemas.microsoft.com/office/drawing/2014/main" id="{F4BD2C90-A85C-140C-12CA-5ADA49A18E02}"/>
              </a:ext>
            </a:extLst>
          </p:cNvPr>
          <p:cNvPicPr>
            <a:picLocks noChangeAspect="1"/>
          </p:cNvPicPr>
          <p:nvPr/>
        </p:nvPicPr>
        <p:blipFill>
          <a:blip r:embed="rId5"/>
          <a:stretch>
            <a:fillRect/>
          </a:stretch>
        </p:blipFill>
        <p:spPr>
          <a:xfrm>
            <a:off x="728347" y="2181671"/>
            <a:ext cx="1945356" cy="603470"/>
          </a:xfrm>
          <a:prstGeom prst="rect">
            <a:avLst/>
          </a:prstGeom>
        </p:spPr>
      </p:pic>
    </p:spTree>
    <p:extLst>
      <p:ext uri="{BB962C8B-B14F-4D97-AF65-F5344CB8AC3E}">
        <p14:creationId xmlns:p14="http://schemas.microsoft.com/office/powerpoint/2010/main" val="4038376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2"/>
          <a:stretch>
            <a:fillRect/>
          </a:stretch>
        </p:blipFill>
        <p:spPr>
          <a:xfrm>
            <a:off x="0" y="0"/>
            <a:ext cx="9144000" cy="5143500"/>
          </a:xfrm>
          <a:prstGeom prst="rect">
            <a:avLst/>
          </a:prstGeom>
          <a:noFill/>
          <a:ln w="15875">
            <a:noFill/>
          </a:ln>
          <a:effectLst>
            <a:glow rad="25400">
              <a:schemeClr val="bg2">
                <a:lumMod val="90000"/>
                <a:alpha val="48000"/>
              </a:schemeClr>
            </a:glow>
            <a:softEdge rad="0"/>
          </a:effectLst>
        </p:spPr>
      </p:pic>
      <p:sp>
        <p:nvSpPr>
          <p:cNvPr id="15" name="文本框 14"/>
          <p:cNvSpPr txBox="1"/>
          <p:nvPr/>
        </p:nvSpPr>
        <p:spPr>
          <a:xfrm>
            <a:off x="709612" y="626276"/>
            <a:ext cx="3675889" cy="171232"/>
          </a:xfrm>
          <a:prstGeom prst="rect">
            <a:avLst/>
          </a:prstGeom>
        </p:spPr>
        <p:txBody>
          <a:bodyPr anchor="ctr">
            <a:scene3d>
              <a:camera prst="legacyObliqueTopLeft">
                <a:rot lat="0" lon="0" rev="0"/>
              </a:camera>
              <a:lightRig rig="legacyFlat1" dir="tl"/>
            </a:scene3d>
          </a:bodyPr>
          <a:lstStyle/>
          <a:p>
            <a:pPr algn="l">
              <a:lnSpc>
                <a:spcPct val="112500"/>
              </a:lnSpc>
            </a:pPr>
            <a:r>
              <a:rPr lang="en-US" altLang="zh-CN" sz="998" kern="100" spc="0" dirty="0">
                <a:solidFill>
                  <a:srgbClr val="000000">
                    <a:alpha val="100000"/>
                  </a:srgbClr>
                </a:solidFill>
                <a:latin typeface="Alibaba Sans" panose="02010800040101010101" pitchFamily="1" charset="-122"/>
                <a:ea typeface="Alibaba Sans" panose="02010800040101010101" pitchFamily="1" charset="-122"/>
              </a:rPr>
              <a:t>Company</a:t>
            </a:r>
            <a:r>
              <a:rPr lang="zh-CN" altLang="en-US" sz="998" kern="100" spc="0" dirty="0">
                <a:solidFill>
                  <a:srgbClr val="000000">
                    <a:alpha val="100000"/>
                  </a:srgbClr>
                </a:solidFill>
                <a:latin typeface="Alibaba Sans" panose="02010800040101010101" pitchFamily="1" charset="-122"/>
                <a:ea typeface="Alibaba Sans" panose="02010800040101010101" pitchFamily="1" charset="-122"/>
              </a:rPr>
              <a:t> </a:t>
            </a:r>
            <a:r>
              <a:rPr lang="en-US" altLang="zh-CN" sz="998" kern="100" spc="0" dirty="0">
                <a:solidFill>
                  <a:srgbClr val="000000">
                    <a:alpha val="100000"/>
                  </a:srgbClr>
                </a:solidFill>
                <a:latin typeface="Alibaba Sans" panose="02010800040101010101" pitchFamily="1" charset="-122"/>
                <a:ea typeface="Alibaba Sans" panose="02010800040101010101" pitchFamily="1" charset="-122"/>
              </a:rPr>
              <a:t>Values</a:t>
            </a:r>
            <a:endParaRPr sz="998" kern="100" spc="0" dirty="0">
              <a:solidFill>
                <a:srgbClr val="000000">
                  <a:alpha val="100000"/>
                </a:srgbClr>
              </a:solidFill>
              <a:latin typeface="Alibaba Sans" panose="02010800040101010101" pitchFamily="1" charset="-122"/>
              <a:ea typeface="Alibaba Sans" panose="02010800040101010101" pitchFamily="1" charset="-122"/>
            </a:endParaRPr>
          </a:p>
        </p:txBody>
      </p:sp>
      <p:sp>
        <p:nvSpPr>
          <p:cNvPr id="16" name="文本框 15"/>
          <p:cNvSpPr txBox="1"/>
          <p:nvPr/>
        </p:nvSpPr>
        <p:spPr>
          <a:xfrm>
            <a:off x="709612" y="309115"/>
            <a:ext cx="2414562" cy="314387"/>
          </a:xfrm>
          <a:prstGeom prst="rect">
            <a:avLst/>
          </a:prstGeom>
        </p:spPr>
        <p:txBody>
          <a:bodyPr anchor="ctr">
            <a:scene3d>
              <a:camera prst="legacyObliqueTopLeft">
                <a:rot lat="0" lon="0" rev="0"/>
              </a:camera>
              <a:lightRig rig="legacyFlat1" dir="tl"/>
            </a:scene3d>
          </a:bodyPr>
          <a:lstStyle/>
          <a:p>
            <a:pPr algn="l">
              <a:lnSpc>
                <a:spcPct val="112500"/>
              </a:lnSpc>
            </a:pPr>
            <a:r>
              <a:rPr lang="en-US" sz="1833" kern="100" spc="0" dirty="0" err="1">
                <a:solidFill>
                  <a:srgbClr val="255FBA">
                    <a:alpha val="100000"/>
                  </a:srgbClr>
                </a:solidFill>
                <a:latin typeface="GEETYPE-XinGothicGB-W7" panose="02010800040101010101" pitchFamily="1" charset="-122"/>
                <a:ea typeface="GEETYPE-XinGothicGB-W7" panose="02010800040101010101" pitchFamily="1" charset="-122"/>
              </a:rPr>
              <a:t>公司理念</a:t>
            </a:r>
            <a:endParaRPr sz="1833" kern="100" spc="0" dirty="0">
              <a:solidFill>
                <a:srgbClr val="255FBA">
                  <a:alpha val="100000"/>
                </a:srgbClr>
              </a:solidFill>
              <a:latin typeface="GEETYPE-XinGothicGB-W7" panose="02010800040101010101" pitchFamily="1" charset="-122"/>
              <a:ea typeface="GEETYPE-XinGothicGB-W7" panose="02010800040101010101" pitchFamily="1" charset="-122"/>
            </a:endParaRPr>
          </a:p>
        </p:txBody>
      </p:sp>
      <p:pic>
        <p:nvPicPr>
          <p:cNvPr id="11" name="图片 10"/>
          <p:cNvPicPr>
            <a:picLocks noChangeAspect="1"/>
          </p:cNvPicPr>
          <p:nvPr/>
        </p:nvPicPr>
        <p:blipFill>
          <a:blip r:embed="rId3"/>
          <a:stretch>
            <a:fillRect/>
          </a:stretch>
        </p:blipFill>
        <p:spPr>
          <a:xfrm flipH="1">
            <a:off x="-58597" y="-15207"/>
            <a:ext cx="820933" cy="820933"/>
          </a:xfrm>
          <a:prstGeom prst="rect">
            <a:avLst/>
          </a:prstGeom>
        </p:spPr>
      </p:pic>
      <p:sp>
        <p:nvSpPr>
          <p:cNvPr id="17" name="任意形状 16">
            <a:extLst>
              <a:ext uri="{FF2B5EF4-FFF2-40B4-BE49-F238E27FC236}">
                <a16:creationId xmlns:a16="http://schemas.microsoft.com/office/drawing/2014/main" id="{362CB3B4-3F7E-E842-95E4-4167680B6AED}"/>
              </a:ext>
            </a:extLst>
          </p:cNvPr>
          <p:cNvSpPr/>
          <p:nvPr/>
        </p:nvSpPr>
        <p:spPr>
          <a:xfrm>
            <a:off x="1943425" y="309115"/>
            <a:ext cx="5257149" cy="4599043"/>
          </a:xfrm>
          <a:custGeom>
            <a:avLst/>
            <a:gdLst>
              <a:gd name="connsiteX0" fmla="*/ 2606854 w 5225143"/>
              <a:gd name="connsiteY0" fmla="*/ 0 h 4571044"/>
              <a:gd name="connsiteX1" fmla="*/ 2743622 w 5225143"/>
              <a:gd name="connsiteY1" fmla="*/ 26115 h 4571044"/>
              <a:gd name="connsiteX2" fmla="*/ 2754135 w 5225143"/>
              <a:gd name="connsiteY2" fmla="*/ 31512 h 4571044"/>
              <a:gd name="connsiteX3" fmla="*/ 2757743 w 5225143"/>
              <a:gd name="connsiteY3" fmla="*/ 27539 h 4571044"/>
              <a:gd name="connsiteX4" fmla="*/ 4856929 w 5225143"/>
              <a:gd name="connsiteY4" fmla="*/ 1108215 h 4571044"/>
              <a:gd name="connsiteX5" fmla="*/ 4868332 w 5225143"/>
              <a:gd name="connsiteY5" fmla="*/ 1111755 h 4571044"/>
              <a:gd name="connsiteX6" fmla="*/ 5225143 w 5225143"/>
              <a:gd name="connsiteY6" fmla="*/ 1650056 h 4571044"/>
              <a:gd name="connsiteX7" fmla="*/ 5225143 w 5225143"/>
              <a:gd name="connsiteY7" fmla="*/ 3986832 h 4571044"/>
              <a:gd name="connsiteX8" fmla="*/ 4640931 w 5225143"/>
              <a:gd name="connsiteY8" fmla="*/ 4571044 h 4571044"/>
              <a:gd name="connsiteX9" fmla="*/ 584212 w 5225143"/>
              <a:gd name="connsiteY9" fmla="*/ 4571044 h 4571044"/>
              <a:gd name="connsiteX10" fmla="*/ 0 w 5225143"/>
              <a:gd name="connsiteY10" fmla="*/ 3986832 h 4571044"/>
              <a:gd name="connsiteX11" fmla="*/ 0 w 5225143"/>
              <a:gd name="connsiteY11" fmla="*/ 1650056 h 4571044"/>
              <a:gd name="connsiteX12" fmla="*/ 257574 w 5225143"/>
              <a:gd name="connsiteY12" fmla="*/ 1165619 h 4571044"/>
              <a:gd name="connsiteX13" fmla="*/ 299075 w 5225143"/>
              <a:gd name="connsiteY13" fmla="*/ 1143092 h 4571044"/>
              <a:gd name="connsiteX14" fmla="*/ 298366 w 5225143"/>
              <a:gd name="connsiteY14" fmla="*/ 1142478 h 4571044"/>
              <a:gd name="connsiteX15" fmla="*/ 334075 w 5225143"/>
              <a:gd name="connsiteY15" fmla="*/ 1124095 h 4571044"/>
              <a:gd name="connsiteX16" fmla="*/ 356810 w 5225143"/>
              <a:gd name="connsiteY16" fmla="*/ 1111755 h 4571044"/>
              <a:gd name="connsiteX17" fmla="*/ 359922 w 5225143"/>
              <a:gd name="connsiteY17" fmla="*/ 1110789 h 4571044"/>
              <a:gd name="connsiteX18" fmla="*/ 2463347 w 5225143"/>
              <a:gd name="connsiteY18" fmla="*/ 27932 h 4571044"/>
              <a:gd name="connsiteX19" fmla="*/ 2464503 w 5225143"/>
              <a:gd name="connsiteY19" fmla="*/ 28982 h 4571044"/>
              <a:gd name="connsiteX20" fmla="*/ 2470086 w 5225143"/>
              <a:gd name="connsiteY20" fmla="*/ 26115 h 4571044"/>
              <a:gd name="connsiteX21" fmla="*/ 2606854 w 5225143"/>
              <a:gd name="connsiteY21" fmla="*/ 0 h 457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225143" h="4571044">
                <a:moveTo>
                  <a:pt x="2606854" y="0"/>
                </a:moveTo>
                <a:cubicBezTo>
                  <a:pt x="2655368" y="0"/>
                  <a:pt x="2701585" y="9299"/>
                  <a:pt x="2743622" y="26115"/>
                </a:cubicBezTo>
                <a:lnTo>
                  <a:pt x="2754135" y="31512"/>
                </a:lnTo>
                <a:lnTo>
                  <a:pt x="2757743" y="27539"/>
                </a:lnTo>
                <a:lnTo>
                  <a:pt x="4856929" y="1108215"/>
                </a:lnTo>
                <a:lnTo>
                  <a:pt x="4868332" y="1111755"/>
                </a:lnTo>
                <a:cubicBezTo>
                  <a:pt x="5078015" y="1200443"/>
                  <a:pt x="5225143" y="1408068"/>
                  <a:pt x="5225143" y="1650056"/>
                </a:cubicBezTo>
                <a:lnTo>
                  <a:pt x="5225143" y="3986832"/>
                </a:lnTo>
                <a:cubicBezTo>
                  <a:pt x="5225143" y="4309483"/>
                  <a:pt x="4963582" y="4571044"/>
                  <a:pt x="4640931" y="4571044"/>
                </a:cubicBezTo>
                <a:lnTo>
                  <a:pt x="584212" y="4571044"/>
                </a:lnTo>
                <a:cubicBezTo>
                  <a:pt x="261561" y="4571044"/>
                  <a:pt x="0" y="4309483"/>
                  <a:pt x="0" y="3986832"/>
                </a:cubicBezTo>
                <a:lnTo>
                  <a:pt x="0" y="1650056"/>
                </a:lnTo>
                <a:cubicBezTo>
                  <a:pt x="0" y="1448399"/>
                  <a:pt x="102172" y="1270606"/>
                  <a:pt x="257574" y="1165619"/>
                </a:cubicBezTo>
                <a:lnTo>
                  <a:pt x="299075" y="1143092"/>
                </a:lnTo>
                <a:lnTo>
                  <a:pt x="298366" y="1142478"/>
                </a:lnTo>
                <a:lnTo>
                  <a:pt x="334075" y="1124095"/>
                </a:lnTo>
                <a:lnTo>
                  <a:pt x="356810" y="1111755"/>
                </a:lnTo>
                <a:lnTo>
                  <a:pt x="359922" y="1110789"/>
                </a:lnTo>
                <a:lnTo>
                  <a:pt x="2463347" y="27932"/>
                </a:lnTo>
                <a:lnTo>
                  <a:pt x="2464503" y="28982"/>
                </a:lnTo>
                <a:lnTo>
                  <a:pt x="2470086" y="26115"/>
                </a:lnTo>
                <a:cubicBezTo>
                  <a:pt x="2512123" y="9299"/>
                  <a:pt x="2558341" y="0"/>
                  <a:pt x="2606854" y="0"/>
                </a:cubicBezTo>
                <a:close/>
              </a:path>
            </a:pathLst>
          </a:custGeom>
          <a:noFill/>
          <a:ln w="15875">
            <a:solidFill>
              <a:schemeClr val="accent1"/>
            </a:solidFill>
          </a:ln>
          <a:effectLst>
            <a:glow rad="25400">
              <a:schemeClr val="bg2">
                <a:lumMod val="90000"/>
                <a:alpha val="48000"/>
              </a:schemeClr>
            </a:glow>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grpSp>
        <p:nvGrpSpPr>
          <p:cNvPr id="18" name="组合 17">
            <a:extLst>
              <a:ext uri="{FF2B5EF4-FFF2-40B4-BE49-F238E27FC236}">
                <a16:creationId xmlns:a16="http://schemas.microsoft.com/office/drawing/2014/main" id="{A2F2A2ED-AD2F-0084-62A4-C895DE17EBA4}"/>
              </a:ext>
            </a:extLst>
          </p:cNvPr>
          <p:cNvGrpSpPr/>
          <p:nvPr/>
        </p:nvGrpSpPr>
        <p:grpSpPr>
          <a:xfrm>
            <a:off x="2048852" y="1028699"/>
            <a:ext cx="5046296" cy="3739703"/>
            <a:chOff x="3333496" y="1573619"/>
            <a:chExt cx="5525008" cy="4373144"/>
          </a:xfrm>
        </p:grpSpPr>
        <p:sp>
          <p:nvSpPr>
            <p:cNvPr id="19" name="文本框 18">
              <a:extLst>
                <a:ext uri="{FF2B5EF4-FFF2-40B4-BE49-F238E27FC236}">
                  <a16:creationId xmlns:a16="http://schemas.microsoft.com/office/drawing/2014/main" id="{C89CF988-8B60-B8E3-8581-9FF140C49838}"/>
                </a:ext>
              </a:extLst>
            </p:cNvPr>
            <p:cNvSpPr txBox="1"/>
            <p:nvPr/>
          </p:nvSpPr>
          <p:spPr>
            <a:xfrm>
              <a:off x="4282264" y="2030813"/>
              <a:ext cx="3627473" cy="338554"/>
            </a:xfrm>
            <a:prstGeom prst="rect">
              <a:avLst/>
            </a:prstGeom>
            <a:noFill/>
          </p:spPr>
          <p:txBody>
            <a:bodyPr wrap="square" rtlCol="0">
              <a:spAutoFit/>
            </a:bodyPr>
            <a:lstStyle/>
            <a:p>
              <a:pPr algn="ctr"/>
              <a:r>
                <a:rPr kumimoji="1" lang="zh-CN" altLang="en-US" sz="1600" dirty="0"/>
                <a:t>创造专业、温暖、愉悦的养老生活</a:t>
              </a:r>
            </a:p>
          </p:txBody>
        </p:sp>
        <p:sp>
          <p:nvSpPr>
            <p:cNvPr id="20" name="文本框 19">
              <a:extLst>
                <a:ext uri="{FF2B5EF4-FFF2-40B4-BE49-F238E27FC236}">
                  <a16:creationId xmlns:a16="http://schemas.microsoft.com/office/drawing/2014/main" id="{37D4C472-807A-7E61-27F0-458F9BEBD5EF}"/>
                </a:ext>
              </a:extLst>
            </p:cNvPr>
            <p:cNvSpPr txBox="1"/>
            <p:nvPr/>
          </p:nvSpPr>
          <p:spPr>
            <a:xfrm>
              <a:off x="4073203" y="3045946"/>
              <a:ext cx="4045594" cy="338554"/>
            </a:xfrm>
            <a:prstGeom prst="rect">
              <a:avLst/>
            </a:prstGeom>
            <a:noFill/>
          </p:spPr>
          <p:txBody>
            <a:bodyPr wrap="square" rtlCol="0">
              <a:spAutoFit/>
            </a:bodyPr>
            <a:lstStyle/>
            <a:p>
              <a:pPr algn="ctr"/>
              <a:r>
                <a:rPr kumimoji="1" lang="zh-CN" altLang="en-US" sz="1600" dirty="0"/>
                <a:t>成为最受老年人欢迎的养老社会组织</a:t>
              </a:r>
            </a:p>
          </p:txBody>
        </p:sp>
        <p:grpSp>
          <p:nvGrpSpPr>
            <p:cNvPr id="21" name="组合 20">
              <a:extLst>
                <a:ext uri="{FF2B5EF4-FFF2-40B4-BE49-F238E27FC236}">
                  <a16:creationId xmlns:a16="http://schemas.microsoft.com/office/drawing/2014/main" id="{05D79ACB-9C43-39D8-2756-3766BE9E59C3}"/>
                </a:ext>
              </a:extLst>
            </p:cNvPr>
            <p:cNvGrpSpPr/>
            <p:nvPr/>
          </p:nvGrpSpPr>
          <p:grpSpPr>
            <a:xfrm>
              <a:off x="3333496" y="4253684"/>
              <a:ext cx="5525008" cy="646331"/>
              <a:chOff x="3285460" y="4167959"/>
              <a:chExt cx="5525008" cy="646331"/>
            </a:xfrm>
          </p:grpSpPr>
          <p:sp>
            <p:nvSpPr>
              <p:cNvPr id="47" name="文本框 46">
                <a:extLst>
                  <a:ext uri="{FF2B5EF4-FFF2-40B4-BE49-F238E27FC236}">
                    <a16:creationId xmlns:a16="http://schemas.microsoft.com/office/drawing/2014/main" id="{969C450E-011B-C477-AB4B-786D1A474091}"/>
                  </a:ext>
                </a:extLst>
              </p:cNvPr>
              <p:cNvSpPr txBox="1"/>
              <p:nvPr/>
            </p:nvSpPr>
            <p:spPr>
              <a:xfrm>
                <a:off x="3285460" y="4167959"/>
                <a:ext cx="829339" cy="646331"/>
              </a:xfrm>
              <a:prstGeom prst="rect">
                <a:avLst/>
              </a:prstGeom>
              <a:noFill/>
            </p:spPr>
            <p:txBody>
              <a:bodyPr wrap="square" rtlCol="0">
                <a:spAutoFit/>
              </a:bodyPr>
              <a:lstStyle/>
              <a:p>
                <a:pPr algn="ctr"/>
                <a:r>
                  <a:rPr kumimoji="1" lang="zh-CN" altLang="en-US" sz="1200" dirty="0"/>
                  <a:t>从老年用户利益出发</a:t>
                </a:r>
              </a:p>
            </p:txBody>
          </p:sp>
          <p:sp>
            <p:nvSpPr>
              <p:cNvPr id="48" name="文本框 47">
                <a:extLst>
                  <a:ext uri="{FF2B5EF4-FFF2-40B4-BE49-F238E27FC236}">
                    <a16:creationId xmlns:a16="http://schemas.microsoft.com/office/drawing/2014/main" id="{E864EEC8-41F6-99C6-6E22-1FEA4CEA2358}"/>
                  </a:ext>
                </a:extLst>
              </p:cNvPr>
              <p:cNvSpPr txBox="1"/>
              <p:nvPr/>
            </p:nvSpPr>
            <p:spPr>
              <a:xfrm>
                <a:off x="4459377" y="4167959"/>
                <a:ext cx="829339" cy="646331"/>
              </a:xfrm>
              <a:prstGeom prst="rect">
                <a:avLst/>
              </a:prstGeom>
              <a:noFill/>
            </p:spPr>
            <p:txBody>
              <a:bodyPr wrap="square" rtlCol="0">
                <a:spAutoFit/>
              </a:bodyPr>
              <a:lstStyle/>
              <a:p>
                <a:pPr algn="ctr"/>
                <a:r>
                  <a:rPr kumimoji="1" lang="zh-CN" altLang="en-US" sz="1200" dirty="0"/>
                  <a:t>超越期待的养老体验</a:t>
                </a:r>
              </a:p>
            </p:txBody>
          </p:sp>
          <p:sp>
            <p:nvSpPr>
              <p:cNvPr id="49" name="文本框 48">
                <a:extLst>
                  <a:ext uri="{FF2B5EF4-FFF2-40B4-BE49-F238E27FC236}">
                    <a16:creationId xmlns:a16="http://schemas.microsoft.com/office/drawing/2014/main" id="{4D1495D6-7E27-928C-20B2-BD7306AFA040}"/>
                  </a:ext>
                </a:extLst>
              </p:cNvPr>
              <p:cNvSpPr txBox="1"/>
              <p:nvPr/>
            </p:nvSpPr>
            <p:spPr>
              <a:xfrm>
                <a:off x="5633294" y="4167959"/>
                <a:ext cx="829339" cy="461665"/>
              </a:xfrm>
              <a:prstGeom prst="rect">
                <a:avLst/>
              </a:prstGeom>
              <a:noFill/>
            </p:spPr>
            <p:txBody>
              <a:bodyPr wrap="square" rtlCol="0">
                <a:spAutoFit/>
              </a:bodyPr>
              <a:lstStyle/>
              <a:p>
                <a:pPr algn="ctr"/>
                <a:r>
                  <a:rPr kumimoji="1" lang="zh-CN" altLang="en-US" sz="1200" dirty="0"/>
                  <a:t>持续</a:t>
                </a:r>
                <a:endParaRPr kumimoji="1" lang="en-US" altLang="zh-CN" sz="1200" dirty="0"/>
              </a:p>
              <a:p>
                <a:pPr algn="ctr"/>
                <a:r>
                  <a:rPr kumimoji="1" lang="zh-CN" altLang="en-US" sz="1200" dirty="0"/>
                  <a:t>创新</a:t>
                </a:r>
              </a:p>
            </p:txBody>
          </p:sp>
          <p:sp>
            <p:nvSpPr>
              <p:cNvPr id="50" name="文本框 49">
                <a:extLst>
                  <a:ext uri="{FF2B5EF4-FFF2-40B4-BE49-F238E27FC236}">
                    <a16:creationId xmlns:a16="http://schemas.microsoft.com/office/drawing/2014/main" id="{87BA702E-06BB-3F07-D0CF-BE16040EFB7F}"/>
                  </a:ext>
                </a:extLst>
              </p:cNvPr>
              <p:cNvSpPr txBox="1"/>
              <p:nvPr/>
            </p:nvSpPr>
            <p:spPr>
              <a:xfrm>
                <a:off x="6807211" y="4167959"/>
                <a:ext cx="829339" cy="461665"/>
              </a:xfrm>
              <a:prstGeom prst="rect">
                <a:avLst/>
              </a:prstGeom>
              <a:noFill/>
            </p:spPr>
            <p:txBody>
              <a:bodyPr wrap="square" rtlCol="0">
                <a:spAutoFit/>
              </a:bodyPr>
              <a:lstStyle/>
              <a:p>
                <a:pPr algn="ctr"/>
                <a:r>
                  <a:rPr kumimoji="1" lang="zh-CN" altLang="en-US" sz="1200" dirty="0"/>
                  <a:t>体系化效率</a:t>
                </a:r>
              </a:p>
            </p:txBody>
          </p:sp>
          <p:sp>
            <p:nvSpPr>
              <p:cNvPr id="51" name="文本框 50">
                <a:extLst>
                  <a:ext uri="{FF2B5EF4-FFF2-40B4-BE49-F238E27FC236}">
                    <a16:creationId xmlns:a16="http://schemas.microsoft.com/office/drawing/2014/main" id="{7C98547F-896B-8489-A5E8-E8AC4CD893FD}"/>
                  </a:ext>
                </a:extLst>
              </p:cNvPr>
              <p:cNvSpPr txBox="1"/>
              <p:nvPr/>
            </p:nvSpPr>
            <p:spPr>
              <a:xfrm>
                <a:off x="7981129" y="4167959"/>
                <a:ext cx="829339" cy="461665"/>
              </a:xfrm>
              <a:prstGeom prst="rect">
                <a:avLst/>
              </a:prstGeom>
              <a:noFill/>
            </p:spPr>
            <p:txBody>
              <a:bodyPr wrap="square" rtlCol="0">
                <a:spAutoFit/>
              </a:bodyPr>
              <a:lstStyle/>
              <a:p>
                <a:pPr algn="ctr"/>
                <a:r>
                  <a:rPr kumimoji="1" lang="zh-CN" altLang="en-US" sz="1200" dirty="0"/>
                  <a:t>精益</a:t>
                </a:r>
                <a:endParaRPr kumimoji="1" lang="en-US" altLang="zh-CN" sz="1200" dirty="0"/>
              </a:p>
              <a:p>
                <a:pPr algn="ctr"/>
                <a:r>
                  <a:rPr kumimoji="1" lang="zh-CN" altLang="en-US" sz="1200" dirty="0"/>
                  <a:t>求精</a:t>
                </a:r>
              </a:p>
            </p:txBody>
          </p:sp>
        </p:grpSp>
        <p:grpSp>
          <p:nvGrpSpPr>
            <p:cNvPr id="22" name="组合 21">
              <a:extLst>
                <a:ext uri="{FF2B5EF4-FFF2-40B4-BE49-F238E27FC236}">
                  <a16:creationId xmlns:a16="http://schemas.microsoft.com/office/drawing/2014/main" id="{6536EC84-E44A-57EA-31E4-06A783A33875}"/>
                </a:ext>
              </a:extLst>
            </p:cNvPr>
            <p:cNvGrpSpPr/>
            <p:nvPr/>
          </p:nvGrpSpPr>
          <p:grpSpPr>
            <a:xfrm>
              <a:off x="5684224" y="1573619"/>
              <a:ext cx="823552" cy="213943"/>
              <a:chOff x="5639081" y="1573619"/>
              <a:chExt cx="823552" cy="213943"/>
            </a:xfrm>
          </p:grpSpPr>
          <p:cxnSp>
            <p:nvCxnSpPr>
              <p:cNvPr id="45" name="直线连接符 44">
                <a:extLst>
                  <a:ext uri="{FF2B5EF4-FFF2-40B4-BE49-F238E27FC236}">
                    <a16:creationId xmlns:a16="http://schemas.microsoft.com/office/drawing/2014/main" id="{7A1A6715-5694-17FF-E4FB-CE641E5653B2}"/>
                  </a:ext>
                </a:extLst>
              </p:cNvPr>
              <p:cNvCxnSpPr/>
              <p:nvPr/>
            </p:nvCxnSpPr>
            <p:spPr>
              <a:xfrm flipV="1">
                <a:off x="5639081" y="1573619"/>
                <a:ext cx="414669" cy="212651"/>
              </a:xfrm>
              <a:prstGeom prst="line">
                <a:avLst/>
              </a:prstGeom>
              <a:noFill/>
              <a:ln w="15875">
                <a:solidFill>
                  <a:schemeClr val="accent1"/>
                </a:solidFill>
              </a:ln>
              <a:effectLst>
                <a:glow rad="25400">
                  <a:schemeClr val="bg2">
                    <a:lumMod val="90000"/>
                    <a:alpha val="48000"/>
                  </a:schemeClr>
                </a:glow>
                <a:softEdge rad="0"/>
              </a:effectLst>
            </p:spPr>
            <p:style>
              <a:lnRef idx="2">
                <a:schemeClr val="accent1">
                  <a:shade val="15000"/>
                </a:schemeClr>
              </a:lnRef>
              <a:fillRef idx="1">
                <a:schemeClr val="accent1"/>
              </a:fillRef>
              <a:effectRef idx="0">
                <a:schemeClr val="accent1"/>
              </a:effectRef>
              <a:fontRef idx="minor">
                <a:schemeClr val="lt1"/>
              </a:fontRef>
            </p:style>
          </p:cxnSp>
          <p:cxnSp>
            <p:nvCxnSpPr>
              <p:cNvPr id="46" name="直线连接符 45">
                <a:extLst>
                  <a:ext uri="{FF2B5EF4-FFF2-40B4-BE49-F238E27FC236}">
                    <a16:creationId xmlns:a16="http://schemas.microsoft.com/office/drawing/2014/main" id="{8B606CF9-3A2D-E062-F064-C7D7B142512D}"/>
                  </a:ext>
                </a:extLst>
              </p:cNvPr>
              <p:cNvCxnSpPr>
                <a:cxnSpLocks/>
              </p:cNvCxnSpPr>
              <p:nvPr/>
            </p:nvCxnSpPr>
            <p:spPr>
              <a:xfrm flipH="1" flipV="1">
                <a:off x="6047964" y="1574911"/>
                <a:ext cx="414669" cy="212651"/>
              </a:xfrm>
              <a:prstGeom prst="line">
                <a:avLst/>
              </a:prstGeom>
              <a:noFill/>
              <a:ln w="15875">
                <a:solidFill>
                  <a:schemeClr val="accent1"/>
                </a:solidFill>
              </a:ln>
              <a:effectLst>
                <a:glow rad="25400">
                  <a:schemeClr val="bg2">
                    <a:lumMod val="90000"/>
                    <a:alpha val="48000"/>
                  </a:schemeClr>
                </a:glow>
                <a:softEdge rad="0"/>
              </a:effectLst>
            </p:spPr>
            <p:style>
              <a:lnRef idx="2">
                <a:schemeClr val="accent1">
                  <a:shade val="15000"/>
                </a:schemeClr>
              </a:lnRef>
              <a:fillRef idx="1">
                <a:schemeClr val="accent1"/>
              </a:fillRef>
              <a:effectRef idx="0">
                <a:schemeClr val="accent1"/>
              </a:effectRef>
              <a:fontRef idx="minor">
                <a:schemeClr val="lt1"/>
              </a:fontRef>
            </p:style>
          </p:cxnSp>
        </p:grpSp>
        <p:sp>
          <p:nvSpPr>
            <p:cNvPr id="23" name="文本框 22">
              <a:extLst>
                <a:ext uri="{FF2B5EF4-FFF2-40B4-BE49-F238E27FC236}">
                  <a16:creationId xmlns:a16="http://schemas.microsoft.com/office/drawing/2014/main" id="{8EEB46FE-7F51-AA92-52DF-DED4FACD442F}"/>
                </a:ext>
              </a:extLst>
            </p:cNvPr>
            <p:cNvSpPr txBox="1"/>
            <p:nvPr/>
          </p:nvSpPr>
          <p:spPr>
            <a:xfrm>
              <a:off x="5629366" y="1765140"/>
              <a:ext cx="933268" cy="296925"/>
            </a:xfrm>
            <a:prstGeom prst="rect">
              <a:avLst/>
            </a:prstGeom>
            <a:noFill/>
          </p:spPr>
          <p:txBody>
            <a:bodyPr wrap="square" rtlCol="0" anchor="t">
              <a:spAutoFit/>
            </a:bodyPr>
            <a:lstStyle/>
            <a:p>
              <a:pPr algn="dist"/>
              <a:r>
                <a:rPr kumimoji="1" lang="en-US" altLang="zh-CN" sz="1050" b="1" dirty="0">
                  <a:solidFill>
                    <a:schemeClr val="accent1"/>
                  </a:solidFill>
                  <a:latin typeface="Baloo Thambi 2" panose="03080502040302020200" pitchFamily="66" charset="0"/>
                  <a:cs typeface="Baloo Thambi 2" panose="03080502040302020200" pitchFamily="66" charset="0"/>
                </a:rPr>
                <a:t>MISSION</a:t>
              </a:r>
              <a:endParaRPr kumimoji="1" lang="zh-CN" altLang="en-US" sz="1050" b="1" dirty="0">
                <a:solidFill>
                  <a:schemeClr val="accent1"/>
                </a:solidFill>
                <a:latin typeface="Baloo Thambi 2" panose="03080502040302020200" pitchFamily="66" charset="0"/>
                <a:cs typeface="Baloo Thambi 2" panose="03080502040302020200" pitchFamily="66" charset="0"/>
              </a:endParaRPr>
            </a:p>
          </p:txBody>
        </p:sp>
        <p:cxnSp>
          <p:nvCxnSpPr>
            <p:cNvPr id="24" name="直线连接符 23">
              <a:extLst>
                <a:ext uri="{FF2B5EF4-FFF2-40B4-BE49-F238E27FC236}">
                  <a16:creationId xmlns:a16="http://schemas.microsoft.com/office/drawing/2014/main" id="{382C0C34-8F99-11D6-E129-493CB309A3FD}"/>
                </a:ext>
              </a:extLst>
            </p:cNvPr>
            <p:cNvCxnSpPr>
              <a:cxnSpLocks/>
            </p:cNvCxnSpPr>
            <p:nvPr/>
          </p:nvCxnSpPr>
          <p:spPr>
            <a:xfrm>
              <a:off x="5665652" y="2743199"/>
              <a:ext cx="860696" cy="0"/>
            </a:xfrm>
            <a:prstGeom prst="line">
              <a:avLst/>
            </a:prstGeom>
            <a:noFill/>
            <a:ln w="15875">
              <a:solidFill>
                <a:schemeClr val="accent1"/>
              </a:solidFill>
            </a:ln>
            <a:effectLst>
              <a:glow rad="25400">
                <a:schemeClr val="bg2">
                  <a:lumMod val="90000"/>
                  <a:alpha val="48000"/>
                </a:schemeClr>
              </a:glow>
              <a:softEdge rad="0"/>
            </a:effectLst>
          </p:spPr>
          <p:style>
            <a:lnRef idx="2">
              <a:schemeClr val="accent1">
                <a:shade val="15000"/>
              </a:schemeClr>
            </a:lnRef>
            <a:fillRef idx="1">
              <a:schemeClr val="accent1"/>
            </a:fillRef>
            <a:effectRef idx="0">
              <a:schemeClr val="accent1"/>
            </a:effectRef>
            <a:fontRef idx="minor">
              <a:schemeClr val="lt1"/>
            </a:fontRef>
          </p:style>
        </p:cxnSp>
        <p:sp>
          <p:nvSpPr>
            <p:cNvPr id="25" name="文本框 24">
              <a:extLst>
                <a:ext uri="{FF2B5EF4-FFF2-40B4-BE49-F238E27FC236}">
                  <a16:creationId xmlns:a16="http://schemas.microsoft.com/office/drawing/2014/main" id="{C368BE9A-ED97-83CE-2484-344BA105B7DD}"/>
                </a:ext>
              </a:extLst>
            </p:cNvPr>
            <p:cNvSpPr txBox="1"/>
            <p:nvPr/>
          </p:nvSpPr>
          <p:spPr>
            <a:xfrm>
              <a:off x="5629366" y="2763766"/>
              <a:ext cx="933268" cy="296925"/>
            </a:xfrm>
            <a:prstGeom prst="rect">
              <a:avLst/>
            </a:prstGeom>
            <a:noFill/>
          </p:spPr>
          <p:txBody>
            <a:bodyPr wrap="square" rtlCol="0" anchor="t">
              <a:spAutoFit/>
            </a:bodyPr>
            <a:lstStyle/>
            <a:p>
              <a:pPr algn="dist"/>
              <a:r>
                <a:rPr kumimoji="1" lang="en-US" altLang="zh-CN" sz="1050" b="1" dirty="0">
                  <a:solidFill>
                    <a:schemeClr val="accent1"/>
                  </a:solidFill>
                  <a:latin typeface="Baloo Thambi 2" panose="03080502040302020200" pitchFamily="66" charset="0"/>
                  <a:cs typeface="Baloo Thambi 2" panose="03080502040302020200" pitchFamily="66" charset="0"/>
                </a:rPr>
                <a:t>VISION</a:t>
              </a:r>
              <a:endParaRPr kumimoji="1" lang="zh-CN" altLang="en-US" sz="1050" b="1" dirty="0">
                <a:solidFill>
                  <a:schemeClr val="accent1"/>
                </a:solidFill>
                <a:latin typeface="Baloo Thambi 2" panose="03080502040302020200" pitchFamily="66" charset="0"/>
                <a:cs typeface="Baloo Thambi 2" panose="03080502040302020200" pitchFamily="66" charset="0"/>
              </a:endParaRPr>
            </a:p>
          </p:txBody>
        </p:sp>
        <p:grpSp>
          <p:nvGrpSpPr>
            <p:cNvPr id="26" name="组合 25">
              <a:extLst>
                <a:ext uri="{FF2B5EF4-FFF2-40B4-BE49-F238E27FC236}">
                  <a16:creationId xmlns:a16="http://schemas.microsoft.com/office/drawing/2014/main" id="{DEC3A122-086C-2B2D-3DF6-56412C5AA72F}"/>
                </a:ext>
              </a:extLst>
            </p:cNvPr>
            <p:cNvGrpSpPr/>
            <p:nvPr/>
          </p:nvGrpSpPr>
          <p:grpSpPr>
            <a:xfrm>
              <a:off x="5683795" y="3712992"/>
              <a:ext cx="824410" cy="167892"/>
              <a:chOff x="5701938" y="3712992"/>
              <a:chExt cx="824410" cy="167892"/>
            </a:xfrm>
          </p:grpSpPr>
          <p:cxnSp>
            <p:nvCxnSpPr>
              <p:cNvPr id="40" name="直线连接符 39">
                <a:extLst>
                  <a:ext uri="{FF2B5EF4-FFF2-40B4-BE49-F238E27FC236}">
                    <a16:creationId xmlns:a16="http://schemas.microsoft.com/office/drawing/2014/main" id="{D0CD8098-6689-C967-2470-5FDCED981BCC}"/>
                  </a:ext>
                </a:extLst>
              </p:cNvPr>
              <p:cNvCxnSpPr>
                <a:cxnSpLocks/>
              </p:cNvCxnSpPr>
              <p:nvPr/>
            </p:nvCxnSpPr>
            <p:spPr>
              <a:xfrm>
                <a:off x="5701938" y="3712992"/>
                <a:ext cx="0" cy="167892"/>
              </a:xfrm>
              <a:prstGeom prst="line">
                <a:avLst/>
              </a:prstGeom>
              <a:noFill/>
              <a:ln w="15875">
                <a:solidFill>
                  <a:schemeClr val="accent1"/>
                </a:solidFill>
              </a:ln>
              <a:effectLst>
                <a:glow rad="25400">
                  <a:schemeClr val="bg2">
                    <a:lumMod val="90000"/>
                    <a:alpha val="48000"/>
                  </a:schemeClr>
                </a:glow>
                <a:softEdge rad="0"/>
              </a:effectLst>
            </p:spPr>
            <p:style>
              <a:lnRef idx="2">
                <a:schemeClr val="accent1">
                  <a:shade val="15000"/>
                </a:schemeClr>
              </a:lnRef>
              <a:fillRef idx="1">
                <a:schemeClr val="accent1"/>
              </a:fillRef>
              <a:effectRef idx="0">
                <a:schemeClr val="accent1"/>
              </a:effectRef>
              <a:fontRef idx="minor">
                <a:schemeClr val="lt1"/>
              </a:fontRef>
            </p:style>
          </p:cxnSp>
          <p:cxnSp>
            <p:nvCxnSpPr>
              <p:cNvPr id="41" name="直线连接符 40">
                <a:extLst>
                  <a:ext uri="{FF2B5EF4-FFF2-40B4-BE49-F238E27FC236}">
                    <a16:creationId xmlns:a16="http://schemas.microsoft.com/office/drawing/2014/main" id="{B486E88E-B8CC-3DDF-1ED0-2D0D6DB24C61}"/>
                  </a:ext>
                </a:extLst>
              </p:cNvPr>
              <p:cNvCxnSpPr>
                <a:cxnSpLocks/>
              </p:cNvCxnSpPr>
              <p:nvPr/>
            </p:nvCxnSpPr>
            <p:spPr>
              <a:xfrm>
                <a:off x="5908041" y="3712992"/>
                <a:ext cx="0" cy="167892"/>
              </a:xfrm>
              <a:prstGeom prst="line">
                <a:avLst/>
              </a:prstGeom>
              <a:noFill/>
              <a:ln w="15875">
                <a:solidFill>
                  <a:schemeClr val="accent1"/>
                </a:solidFill>
              </a:ln>
              <a:effectLst>
                <a:glow rad="25400">
                  <a:schemeClr val="bg2">
                    <a:lumMod val="90000"/>
                    <a:alpha val="48000"/>
                  </a:schemeClr>
                </a:glow>
                <a:softEdge rad="0"/>
              </a:effectLst>
            </p:spPr>
            <p:style>
              <a:lnRef idx="2">
                <a:schemeClr val="accent1">
                  <a:shade val="15000"/>
                </a:schemeClr>
              </a:lnRef>
              <a:fillRef idx="1">
                <a:schemeClr val="accent1"/>
              </a:fillRef>
              <a:effectRef idx="0">
                <a:schemeClr val="accent1"/>
              </a:effectRef>
              <a:fontRef idx="minor">
                <a:schemeClr val="lt1"/>
              </a:fontRef>
            </p:style>
          </p:cxnSp>
          <p:cxnSp>
            <p:nvCxnSpPr>
              <p:cNvPr id="42" name="直线连接符 41">
                <a:extLst>
                  <a:ext uri="{FF2B5EF4-FFF2-40B4-BE49-F238E27FC236}">
                    <a16:creationId xmlns:a16="http://schemas.microsoft.com/office/drawing/2014/main" id="{740C3C1F-F6FE-82C2-940F-268FC22A32B4}"/>
                  </a:ext>
                </a:extLst>
              </p:cNvPr>
              <p:cNvCxnSpPr>
                <a:cxnSpLocks/>
              </p:cNvCxnSpPr>
              <p:nvPr/>
            </p:nvCxnSpPr>
            <p:spPr>
              <a:xfrm>
                <a:off x="6114144" y="3712992"/>
                <a:ext cx="0" cy="167892"/>
              </a:xfrm>
              <a:prstGeom prst="line">
                <a:avLst/>
              </a:prstGeom>
              <a:noFill/>
              <a:ln w="15875">
                <a:solidFill>
                  <a:schemeClr val="accent1"/>
                </a:solidFill>
              </a:ln>
              <a:effectLst>
                <a:glow rad="25400">
                  <a:schemeClr val="bg2">
                    <a:lumMod val="90000"/>
                    <a:alpha val="48000"/>
                  </a:schemeClr>
                </a:glow>
                <a:softEdge rad="0"/>
              </a:effectLst>
            </p:spPr>
            <p:style>
              <a:lnRef idx="2">
                <a:schemeClr val="accent1">
                  <a:shade val="15000"/>
                </a:schemeClr>
              </a:lnRef>
              <a:fillRef idx="1">
                <a:schemeClr val="accent1"/>
              </a:fillRef>
              <a:effectRef idx="0">
                <a:schemeClr val="accent1"/>
              </a:effectRef>
              <a:fontRef idx="minor">
                <a:schemeClr val="lt1"/>
              </a:fontRef>
            </p:style>
          </p:cxnSp>
          <p:cxnSp>
            <p:nvCxnSpPr>
              <p:cNvPr id="43" name="直线连接符 42">
                <a:extLst>
                  <a:ext uri="{FF2B5EF4-FFF2-40B4-BE49-F238E27FC236}">
                    <a16:creationId xmlns:a16="http://schemas.microsoft.com/office/drawing/2014/main" id="{619B5390-E673-8E29-F96E-9BB578CE56B1}"/>
                  </a:ext>
                </a:extLst>
              </p:cNvPr>
              <p:cNvCxnSpPr>
                <a:cxnSpLocks/>
              </p:cNvCxnSpPr>
              <p:nvPr/>
            </p:nvCxnSpPr>
            <p:spPr>
              <a:xfrm>
                <a:off x="6526348" y="3712992"/>
                <a:ext cx="0" cy="167892"/>
              </a:xfrm>
              <a:prstGeom prst="line">
                <a:avLst/>
              </a:prstGeom>
              <a:noFill/>
              <a:ln w="15875">
                <a:solidFill>
                  <a:schemeClr val="accent1"/>
                </a:solidFill>
              </a:ln>
              <a:effectLst>
                <a:glow rad="25400">
                  <a:schemeClr val="bg2">
                    <a:lumMod val="90000"/>
                    <a:alpha val="48000"/>
                  </a:schemeClr>
                </a:glow>
                <a:softEdge rad="0"/>
              </a:effectLst>
            </p:spPr>
            <p:style>
              <a:lnRef idx="2">
                <a:schemeClr val="accent1">
                  <a:shade val="15000"/>
                </a:schemeClr>
              </a:lnRef>
              <a:fillRef idx="1">
                <a:schemeClr val="accent1"/>
              </a:fillRef>
              <a:effectRef idx="0">
                <a:schemeClr val="accent1"/>
              </a:effectRef>
              <a:fontRef idx="minor">
                <a:schemeClr val="lt1"/>
              </a:fontRef>
            </p:style>
          </p:cxnSp>
          <p:cxnSp>
            <p:nvCxnSpPr>
              <p:cNvPr id="44" name="直线连接符 43">
                <a:extLst>
                  <a:ext uri="{FF2B5EF4-FFF2-40B4-BE49-F238E27FC236}">
                    <a16:creationId xmlns:a16="http://schemas.microsoft.com/office/drawing/2014/main" id="{9240B9C3-8322-E2CB-9663-DE3708E0A5D2}"/>
                  </a:ext>
                </a:extLst>
              </p:cNvPr>
              <p:cNvCxnSpPr>
                <a:cxnSpLocks/>
              </p:cNvCxnSpPr>
              <p:nvPr/>
            </p:nvCxnSpPr>
            <p:spPr>
              <a:xfrm>
                <a:off x="6320247" y="3712992"/>
                <a:ext cx="0" cy="167892"/>
              </a:xfrm>
              <a:prstGeom prst="line">
                <a:avLst/>
              </a:prstGeom>
              <a:noFill/>
              <a:ln w="15875">
                <a:solidFill>
                  <a:schemeClr val="accent1"/>
                </a:solidFill>
              </a:ln>
              <a:effectLst>
                <a:glow rad="25400">
                  <a:schemeClr val="bg2">
                    <a:lumMod val="90000"/>
                    <a:alpha val="48000"/>
                  </a:schemeClr>
                </a:glow>
                <a:softEdge rad="0"/>
              </a:effectLst>
            </p:spPr>
            <p:style>
              <a:lnRef idx="2">
                <a:schemeClr val="accent1">
                  <a:shade val="15000"/>
                </a:schemeClr>
              </a:lnRef>
              <a:fillRef idx="1">
                <a:schemeClr val="accent1"/>
              </a:fillRef>
              <a:effectRef idx="0">
                <a:schemeClr val="accent1"/>
              </a:effectRef>
              <a:fontRef idx="minor">
                <a:schemeClr val="lt1"/>
              </a:fontRef>
            </p:style>
          </p:cxnSp>
        </p:grpSp>
        <p:sp>
          <p:nvSpPr>
            <p:cNvPr id="27" name="文本框 26">
              <a:extLst>
                <a:ext uri="{FF2B5EF4-FFF2-40B4-BE49-F238E27FC236}">
                  <a16:creationId xmlns:a16="http://schemas.microsoft.com/office/drawing/2014/main" id="{9E45B4FB-7EFE-7A63-C620-850BC9523334}"/>
                </a:ext>
              </a:extLst>
            </p:cNvPr>
            <p:cNvSpPr txBox="1"/>
            <p:nvPr/>
          </p:nvSpPr>
          <p:spPr>
            <a:xfrm>
              <a:off x="5629366" y="3986190"/>
              <a:ext cx="933268" cy="296925"/>
            </a:xfrm>
            <a:prstGeom prst="rect">
              <a:avLst/>
            </a:prstGeom>
            <a:noFill/>
          </p:spPr>
          <p:txBody>
            <a:bodyPr wrap="square" rtlCol="0" anchor="t">
              <a:spAutoFit/>
            </a:bodyPr>
            <a:lstStyle/>
            <a:p>
              <a:pPr algn="dist"/>
              <a:r>
                <a:rPr kumimoji="1" lang="en-US" altLang="zh-CN" sz="1050" b="1" dirty="0">
                  <a:solidFill>
                    <a:schemeClr val="accent1"/>
                  </a:solidFill>
                  <a:latin typeface="Baloo Thambi 2" panose="03080502040302020200" pitchFamily="66" charset="0"/>
                  <a:cs typeface="Baloo Thambi 2" panose="03080502040302020200" pitchFamily="66" charset="0"/>
                </a:rPr>
                <a:t>ENABLERS</a:t>
              </a:r>
              <a:endParaRPr kumimoji="1" lang="zh-CN" altLang="en-US" sz="1050" b="1" dirty="0">
                <a:solidFill>
                  <a:schemeClr val="accent1"/>
                </a:solidFill>
                <a:latin typeface="Baloo Thambi 2" panose="03080502040302020200" pitchFamily="66" charset="0"/>
                <a:cs typeface="Baloo Thambi 2" panose="03080502040302020200" pitchFamily="66" charset="0"/>
              </a:endParaRPr>
            </a:p>
          </p:txBody>
        </p:sp>
        <p:grpSp>
          <p:nvGrpSpPr>
            <p:cNvPr id="28" name="组合 27">
              <a:extLst>
                <a:ext uri="{FF2B5EF4-FFF2-40B4-BE49-F238E27FC236}">
                  <a16:creationId xmlns:a16="http://schemas.microsoft.com/office/drawing/2014/main" id="{4E57E8CE-3193-4FD6-23D2-FC4EAE83C744}"/>
                </a:ext>
              </a:extLst>
            </p:cNvPr>
            <p:cNvGrpSpPr/>
            <p:nvPr/>
          </p:nvGrpSpPr>
          <p:grpSpPr>
            <a:xfrm>
              <a:off x="3867594" y="5258533"/>
              <a:ext cx="4460264" cy="688230"/>
              <a:chOff x="3867594" y="5058508"/>
              <a:chExt cx="4460264" cy="688230"/>
            </a:xfrm>
          </p:grpSpPr>
          <p:grpSp>
            <p:nvGrpSpPr>
              <p:cNvPr id="29" name="组合 28">
                <a:extLst>
                  <a:ext uri="{FF2B5EF4-FFF2-40B4-BE49-F238E27FC236}">
                    <a16:creationId xmlns:a16="http://schemas.microsoft.com/office/drawing/2014/main" id="{6FE6BFF9-A593-F800-DC72-8690DD672F3D}"/>
                  </a:ext>
                </a:extLst>
              </p:cNvPr>
              <p:cNvGrpSpPr/>
              <p:nvPr/>
            </p:nvGrpSpPr>
            <p:grpSpPr>
              <a:xfrm>
                <a:off x="5841004" y="5058508"/>
                <a:ext cx="509992" cy="52792"/>
                <a:chOff x="5792665" y="5058508"/>
                <a:chExt cx="509992" cy="52792"/>
              </a:xfrm>
            </p:grpSpPr>
            <p:sp>
              <p:nvSpPr>
                <p:cNvPr id="36" name="椭圆 35">
                  <a:extLst>
                    <a:ext uri="{FF2B5EF4-FFF2-40B4-BE49-F238E27FC236}">
                      <a16:creationId xmlns:a16="http://schemas.microsoft.com/office/drawing/2014/main" id="{8D40A376-D4B6-7DAA-C684-8A699BAB3402}"/>
                    </a:ext>
                  </a:extLst>
                </p:cNvPr>
                <p:cNvSpPr/>
                <p:nvPr/>
              </p:nvSpPr>
              <p:spPr>
                <a:xfrm flipH="1" flipV="1">
                  <a:off x="5792665" y="5058508"/>
                  <a:ext cx="52792" cy="52792"/>
                </a:xfrm>
                <a:prstGeom prst="ellipse">
                  <a:avLst/>
                </a:prstGeom>
                <a:noFill/>
                <a:ln w="15875">
                  <a:solidFill>
                    <a:schemeClr val="accent1"/>
                  </a:solidFill>
                </a:ln>
                <a:effectLst>
                  <a:glow rad="25400">
                    <a:schemeClr val="bg2">
                      <a:lumMod val="90000"/>
                      <a:alpha val="48000"/>
                    </a:schemeClr>
                  </a:glow>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600"/>
                </a:p>
              </p:txBody>
            </p:sp>
            <p:sp>
              <p:nvSpPr>
                <p:cNvPr id="37" name="椭圆 36">
                  <a:extLst>
                    <a:ext uri="{FF2B5EF4-FFF2-40B4-BE49-F238E27FC236}">
                      <a16:creationId xmlns:a16="http://schemas.microsoft.com/office/drawing/2014/main" id="{866F7321-8EA9-982F-3B05-BB3B42EF2A16}"/>
                    </a:ext>
                  </a:extLst>
                </p:cNvPr>
                <p:cNvSpPr/>
                <p:nvPr/>
              </p:nvSpPr>
              <p:spPr>
                <a:xfrm flipH="1" flipV="1">
                  <a:off x="5945065" y="5058508"/>
                  <a:ext cx="52792" cy="52792"/>
                </a:xfrm>
                <a:prstGeom prst="ellipse">
                  <a:avLst/>
                </a:prstGeom>
                <a:noFill/>
                <a:ln w="15875">
                  <a:solidFill>
                    <a:schemeClr val="accent1"/>
                  </a:solidFill>
                </a:ln>
                <a:effectLst>
                  <a:glow rad="25400">
                    <a:schemeClr val="bg2">
                      <a:lumMod val="90000"/>
                      <a:alpha val="48000"/>
                    </a:schemeClr>
                  </a:glow>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600"/>
                </a:p>
              </p:txBody>
            </p:sp>
            <p:sp>
              <p:nvSpPr>
                <p:cNvPr id="38" name="椭圆 37">
                  <a:extLst>
                    <a:ext uri="{FF2B5EF4-FFF2-40B4-BE49-F238E27FC236}">
                      <a16:creationId xmlns:a16="http://schemas.microsoft.com/office/drawing/2014/main" id="{4EB2B3EF-7EA7-7F81-2B49-2AF02FDF5019}"/>
                    </a:ext>
                  </a:extLst>
                </p:cNvPr>
                <p:cNvSpPr/>
                <p:nvPr/>
              </p:nvSpPr>
              <p:spPr>
                <a:xfrm flipH="1" flipV="1">
                  <a:off x="6097465" y="5058508"/>
                  <a:ext cx="52792" cy="52792"/>
                </a:xfrm>
                <a:prstGeom prst="ellipse">
                  <a:avLst/>
                </a:prstGeom>
                <a:noFill/>
                <a:ln w="15875">
                  <a:solidFill>
                    <a:schemeClr val="accent1"/>
                  </a:solidFill>
                </a:ln>
                <a:effectLst>
                  <a:glow rad="25400">
                    <a:schemeClr val="bg2">
                      <a:lumMod val="90000"/>
                      <a:alpha val="48000"/>
                    </a:schemeClr>
                  </a:glow>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600"/>
                </a:p>
              </p:txBody>
            </p:sp>
            <p:sp>
              <p:nvSpPr>
                <p:cNvPr id="39" name="椭圆 38">
                  <a:extLst>
                    <a:ext uri="{FF2B5EF4-FFF2-40B4-BE49-F238E27FC236}">
                      <a16:creationId xmlns:a16="http://schemas.microsoft.com/office/drawing/2014/main" id="{4E4EBFDC-C709-B361-F5F8-7AC05D077A49}"/>
                    </a:ext>
                  </a:extLst>
                </p:cNvPr>
                <p:cNvSpPr/>
                <p:nvPr/>
              </p:nvSpPr>
              <p:spPr>
                <a:xfrm flipH="1" flipV="1">
                  <a:off x="6249865" y="5058508"/>
                  <a:ext cx="52792" cy="52792"/>
                </a:xfrm>
                <a:prstGeom prst="ellipse">
                  <a:avLst/>
                </a:prstGeom>
                <a:noFill/>
                <a:ln w="15875">
                  <a:solidFill>
                    <a:schemeClr val="accent1"/>
                  </a:solidFill>
                </a:ln>
                <a:effectLst>
                  <a:glow rad="25400">
                    <a:schemeClr val="bg2">
                      <a:lumMod val="90000"/>
                      <a:alpha val="48000"/>
                    </a:schemeClr>
                  </a:glow>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600" dirty="0"/>
                </a:p>
              </p:txBody>
            </p:sp>
          </p:grpSp>
          <p:sp>
            <p:nvSpPr>
              <p:cNvPr id="30" name="文本框 29">
                <a:extLst>
                  <a:ext uri="{FF2B5EF4-FFF2-40B4-BE49-F238E27FC236}">
                    <a16:creationId xmlns:a16="http://schemas.microsoft.com/office/drawing/2014/main" id="{1CD21BE8-E311-B666-02D8-E8DF5DC249D4}"/>
                  </a:ext>
                </a:extLst>
              </p:cNvPr>
              <p:cNvSpPr txBox="1"/>
              <p:nvPr/>
            </p:nvSpPr>
            <p:spPr>
              <a:xfrm>
                <a:off x="5629366" y="5131929"/>
                <a:ext cx="933268" cy="296925"/>
              </a:xfrm>
              <a:prstGeom prst="rect">
                <a:avLst/>
              </a:prstGeom>
              <a:noFill/>
            </p:spPr>
            <p:txBody>
              <a:bodyPr wrap="square" rtlCol="0" anchor="t">
                <a:spAutoFit/>
              </a:bodyPr>
              <a:lstStyle/>
              <a:p>
                <a:pPr algn="dist"/>
                <a:r>
                  <a:rPr kumimoji="1" lang="en-US" altLang="zh-CN" sz="1050" b="1" dirty="0">
                    <a:solidFill>
                      <a:schemeClr val="accent1"/>
                    </a:solidFill>
                    <a:latin typeface="Baloo Thambi 2" panose="03080502040302020200" pitchFamily="66" charset="0"/>
                    <a:cs typeface="Baloo Thambi 2" panose="03080502040302020200" pitchFamily="66" charset="0"/>
                  </a:rPr>
                  <a:t>VALUES</a:t>
                </a:r>
                <a:endParaRPr kumimoji="1" lang="zh-CN" altLang="en-US" sz="1050" b="1" dirty="0">
                  <a:solidFill>
                    <a:schemeClr val="accent1"/>
                  </a:solidFill>
                  <a:latin typeface="Baloo Thambi 2" panose="03080502040302020200" pitchFamily="66" charset="0"/>
                  <a:cs typeface="Baloo Thambi 2" panose="03080502040302020200" pitchFamily="66" charset="0"/>
                </a:endParaRPr>
              </a:p>
            </p:txBody>
          </p:sp>
          <p:grpSp>
            <p:nvGrpSpPr>
              <p:cNvPr id="31" name="组合 30">
                <a:extLst>
                  <a:ext uri="{FF2B5EF4-FFF2-40B4-BE49-F238E27FC236}">
                    <a16:creationId xmlns:a16="http://schemas.microsoft.com/office/drawing/2014/main" id="{8E3B1DD8-04ED-97DB-C80E-B7992E02B4B7}"/>
                  </a:ext>
                </a:extLst>
              </p:cNvPr>
              <p:cNvGrpSpPr/>
              <p:nvPr/>
            </p:nvGrpSpPr>
            <p:grpSpPr>
              <a:xfrm>
                <a:off x="3867594" y="5469739"/>
                <a:ext cx="4460264" cy="276999"/>
                <a:chOff x="3867594" y="5393539"/>
                <a:chExt cx="4460264" cy="276999"/>
              </a:xfrm>
            </p:grpSpPr>
            <p:sp>
              <p:nvSpPr>
                <p:cNvPr id="32" name="文本框 31">
                  <a:extLst>
                    <a:ext uri="{FF2B5EF4-FFF2-40B4-BE49-F238E27FC236}">
                      <a16:creationId xmlns:a16="http://schemas.microsoft.com/office/drawing/2014/main" id="{2443495C-13AF-2D03-F322-D5493CDBA60F}"/>
                    </a:ext>
                  </a:extLst>
                </p:cNvPr>
                <p:cNvSpPr txBox="1"/>
                <p:nvPr/>
              </p:nvSpPr>
              <p:spPr>
                <a:xfrm>
                  <a:off x="3867594" y="5393539"/>
                  <a:ext cx="829339" cy="276999"/>
                </a:xfrm>
                <a:prstGeom prst="rect">
                  <a:avLst/>
                </a:prstGeom>
                <a:noFill/>
              </p:spPr>
              <p:txBody>
                <a:bodyPr wrap="square" rtlCol="0">
                  <a:spAutoFit/>
                </a:bodyPr>
                <a:lstStyle/>
                <a:p>
                  <a:pPr algn="ctr"/>
                  <a:r>
                    <a:rPr kumimoji="1" lang="zh-CN" altLang="en-US" sz="1200" dirty="0"/>
                    <a:t>关爱</a:t>
                  </a:r>
                </a:p>
              </p:txBody>
            </p:sp>
            <p:sp>
              <p:nvSpPr>
                <p:cNvPr id="33" name="文本框 32">
                  <a:extLst>
                    <a:ext uri="{FF2B5EF4-FFF2-40B4-BE49-F238E27FC236}">
                      <a16:creationId xmlns:a16="http://schemas.microsoft.com/office/drawing/2014/main" id="{F038FC2E-15C2-348A-3AFD-6CE2D899D613}"/>
                    </a:ext>
                  </a:extLst>
                </p:cNvPr>
                <p:cNvSpPr txBox="1"/>
                <p:nvPr/>
              </p:nvSpPr>
              <p:spPr>
                <a:xfrm>
                  <a:off x="5077902" y="5393539"/>
                  <a:ext cx="829339" cy="276999"/>
                </a:xfrm>
                <a:prstGeom prst="rect">
                  <a:avLst/>
                </a:prstGeom>
                <a:noFill/>
              </p:spPr>
              <p:txBody>
                <a:bodyPr wrap="square" rtlCol="0">
                  <a:spAutoFit/>
                </a:bodyPr>
                <a:lstStyle/>
                <a:p>
                  <a:pPr algn="ctr"/>
                  <a:r>
                    <a:rPr kumimoji="1" lang="zh-CN" altLang="en-US" sz="1200" dirty="0"/>
                    <a:t>尊重</a:t>
                  </a:r>
                </a:p>
              </p:txBody>
            </p:sp>
            <p:sp>
              <p:nvSpPr>
                <p:cNvPr id="34" name="文本框 33">
                  <a:extLst>
                    <a:ext uri="{FF2B5EF4-FFF2-40B4-BE49-F238E27FC236}">
                      <a16:creationId xmlns:a16="http://schemas.microsoft.com/office/drawing/2014/main" id="{4115BA97-1CED-C1B2-16A9-7737BE7AC607}"/>
                    </a:ext>
                  </a:extLst>
                </p:cNvPr>
                <p:cNvSpPr txBox="1"/>
                <p:nvPr/>
              </p:nvSpPr>
              <p:spPr>
                <a:xfrm>
                  <a:off x="6288210" y="5393539"/>
                  <a:ext cx="829339" cy="276999"/>
                </a:xfrm>
                <a:prstGeom prst="rect">
                  <a:avLst/>
                </a:prstGeom>
                <a:noFill/>
              </p:spPr>
              <p:txBody>
                <a:bodyPr wrap="square" rtlCol="0">
                  <a:spAutoFit/>
                </a:bodyPr>
                <a:lstStyle/>
                <a:p>
                  <a:pPr algn="ctr"/>
                  <a:r>
                    <a:rPr kumimoji="1" lang="zh-CN" altLang="en-US" sz="1200" dirty="0"/>
                    <a:t>真诚</a:t>
                  </a:r>
                </a:p>
              </p:txBody>
            </p:sp>
            <p:sp>
              <p:nvSpPr>
                <p:cNvPr id="35" name="文本框 34">
                  <a:extLst>
                    <a:ext uri="{FF2B5EF4-FFF2-40B4-BE49-F238E27FC236}">
                      <a16:creationId xmlns:a16="http://schemas.microsoft.com/office/drawing/2014/main" id="{2748A93C-8A39-8A20-A33F-044593590E56}"/>
                    </a:ext>
                  </a:extLst>
                </p:cNvPr>
                <p:cNvSpPr txBox="1"/>
                <p:nvPr/>
              </p:nvSpPr>
              <p:spPr>
                <a:xfrm>
                  <a:off x="7498519" y="5393539"/>
                  <a:ext cx="829339" cy="276999"/>
                </a:xfrm>
                <a:prstGeom prst="rect">
                  <a:avLst/>
                </a:prstGeom>
                <a:noFill/>
              </p:spPr>
              <p:txBody>
                <a:bodyPr wrap="square" rtlCol="0">
                  <a:spAutoFit/>
                </a:bodyPr>
                <a:lstStyle/>
                <a:p>
                  <a:pPr algn="ctr"/>
                  <a:r>
                    <a:rPr kumimoji="1" lang="zh-CN" altLang="en-US" sz="1200" dirty="0"/>
                    <a:t>专业</a:t>
                  </a:r>
                </a:p>
              </p:txBody>
            </p:sp>
          </p:gr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0" y="0"/>
            <a:ext cx="9144000" cy="5143500"/>
          </a:xfrm>
          <a:prstGeom prst="rect">
            <a:avLst/>
          </a:prstGeom>
        </p:spPr>
      </p:pic>
      <p:pic>
        <p:nvPicPr>
          <p:cNvPr id="2" name="图片 1"/>
          <p:cNvPicPr>
            <a:picLocks noChangeAspect="1"/>
          </p:cNvPicPr>
          <p:nvPr/>
        </p:nvPicPr>
        <p:blipFill>
          <a:blip r:embed="rId3"/>
          <a:stretch>
            <a:fillRect/>
          </a:stretch>
        </p:blipFill>
        <p:spPr>
          <a:xfrm>
            <a:off x="0" y="0"/>
            <a:ext cx="10763278" cy="5480520"/>
          </a:xfrm>
          <a:prstGeom prst="rect">
            <a:avLst/>
          </a:prstGeom>
        </p:spPr>
      </p:pic>
      <p:pic>
        <p:nvPicPr>
          <p:cNvPr id="3" name="图片 2"/>
          <p:cNvPicPr>
            <a:picLocks noChangeAspect="1"/>
          </p:cNvPicPr>
          <p:nvPr/>
        </p:nvPicPr>
        <p:blipFill>
          <a:blip r:embed="rId4"/>
          <a:stretch>
            <a:fillRect/>
          </a:stretch>
        </p:blipFill>
        <p:spPr>
          <a:xfrm flipH="1">
            <a:off x="-82710" y="-133498"/>
            <a:ext cx="9421843" cy="5469912"/>
          </a:xfrm>
          <a:prstGeom prst="rect">
            <a:avLst/>
          </a:prstGeom>
        </p:spPr>
      </p:pic>
      <p:sp>
        <p:nvSpPr>
          <p:cNvPr id="7" name="文本框 6"/>
          <p:cNvSpPr txBox="1"/>
          <p:nvPr/>
        </p:nvSpPr>
        <p:spPr>
          <a:xfrm rot="21600000">
            <a:off x="-82710" y="-1638300"/>
            <a:ext cx="9798210" cy="5848849"/>
          </a:xfrm>
          <a:prstGeom prst="rect">
            <a:avLst/>
          </a:prstGeom>
          <a:gradFill>
            <a:gsLst>
              <a:gs pos="0">
                <a:schemeClr val="accent1">
                  <a:lumMod val="5000"/>
                  <a:lumOff val="95000"/>
                  <a:alpha val="2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6200000" scaled="0"/>
          </a:gradFill>
        </p:spPr>
        <p:txBody>
          <a:bodyPr anchor="ctr">
            <a:scene3d>
              <a:camera prst="legacyObliqueTopLeft">
                <a:rot lat="0" lon="0" rev="0"/>
              </a:camera>
              <a:lightRig rig="legacyFlat1" dir="tl"/>
            </a:scene3d>
          </a:bodyPr>
          <a:lstStyle/>
          <a:p>
            <a:pPr algn="l">
              <a:lnSpc>
                <a:spcPts val="7000"/>
              </a:lnSpc>
            </a:pPr>
            <a:r>
              <a:rPr lang="nb-NO" altLang="zh-CN" sz="12000" kern="100" dirty="0">
                <a:gradFill>
                  <a:gsLst>
                    <a:gs pos="0">
                      <a:schemeClr val="accent1">
                        <a:lumMod val="5000"/>
                        <a:lumOff val="95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6200000" scaled="0"/>
                </a:gradFill>
                <a:latin typeface="Braggadocio" pitchFamily="82" charset="0"/>
                <a:ea typeface="GEETYPE-XinGothicGB-W4" panose="02010800040101010101" pitchFamily="1" charset="-122"/>
              </a:rPr>
              <a:t>Company</a:t>
            </a:r>
          </a:p>
          <a:p>
            <a:pPr algn="l">
              <a:lnSpc>
                <a:spcPts val="7000"/>
              </a:lnSpc>
            </a:pPr>
            <a:r>
              <a:rPr lang="nb-NO" sz="12000" kern="100" dirty="0" err="1">
                <a:gradFill>
                  <a:gsLst>
                    <a:gs pos="0">
                      <a:schemeClr val="accent1">
                        <a:lumMod val="5000"/>
                        <a:lumOff val="95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6200000" scaled="0"/>
                </a:gradFill>
                <a:latin typeface="Braggadocio" pitchFamily="82" charset="0"/>
                <a:ea typeface="GEETYPE-XinGothicGB-W4" panose="02010800040101010101" pitchFamily="1" charset="-122"/>
              </a:rPr>
              <a:t>History</a:t>
            </a:r>
            <a:endParaRPr lang="nb-NO" sz="12000" kern="100" dirty="0">
              <a:gradFill>
                <a:gsLst>
                  <a:gs pos="0">
                    <a:schemeClr val="accent1">
                      <a:lumMod val="5000"/>
                      <a:lumOff val="95000"/>
                    </a:schemeClr>
                  </a:gs>
                  <a:gs pos="73000">
                    <a:schemeClr val="accent1">
                      <a:lumMod val="45000"/>
                      <a:lumOff val="55000"/>
                    </a:schemeClr>
                  </a:gs>
                  <a:gs pos="100000">
                    <a:schemeClr val="accent1">
                      <a:lumMod val="45000"/>
                      <a:lumOff val="55000"/>
                    </a:schemeClr>
                  </a:gs>
                  <a:gs pos="100000">
                    <a:schemeClr val="accent1">
                      <a:lumMod val="30000"/>
                      <a:lumOff val="70000"/>
                    </a:schemeClr>
                  </a:gs>
                </a:gsLst>
                <a:lin ang="16200000" scaled="0"/>
              </a:gradFill>
              <a:latin typeface="Braggadocio" pitchFamily="82" charset="0"/>
              <a:ea typeface="GEETYPE-XinGothicGB-W4" panose="02010800040101010101" pitchFamily="1" charset="-122"/>
            </a:endParaRPr>
          </a:p>
        </p:txBody>
      </p:sp>
      <p:sp>
        <p:nvSpPr>
          <p:cNvPr id="6" name="文本框 5"/>
          <p:cNvSpPr txBox="1"/>
          <p:nvPr/>
        </p:nvSpPr>
        <p:spPr>
          <a:xfrm>
            <a:off x="728347" y="2782300"/>
            <a:ext cx="3435984" cy="503273"/>
          </a:xfrm>
          <a:prstGeom prst="rect">
            <a:avLst/>
          </a:prstGeom>
        </p:spPr>
        <p:txBody>
          <a:bodyPr anchor="ctr">
            <a:scene3d>
              <a:camera prst="legacyObliqueTopLeft">
                <a:rot lat="0" lon="0" rev="0"/>
              </a:camera>
              <a:lightRig rig="legacyFlat1" dir="tl"/>
            </a:scene3d>
          </a:bodyPr>
          <a:lstStyle/>
          <a:p>
            <a:pPr algn="l">
              <a:lnSpc>
                <a:spcPct val="112499"/>
              </a:lnSpc>
            </a:pPr>
            <a:r>
              <a:rPr lang="zh-CN" altLang="en-US" sz="2935" kern="100" spc="0" dirty="0">
                <a:solidFill>
                  <a:srgbClr val="FFFFFF">
                    <a:alpha val="100000"/>
                  </a:srgbClr>
                </a:solidFill>
                <a:latin typeface="GEETYPE-XinGothicGB-W7" panose="02010800040101010101" pitchFamily="1" charset="-122"/>
                <a:ea typeface="GEETYPE-XinGothicGB-W7" panose="02010800040101010101" pitchFamily="1" charset="-122"/>
              </a:rPr>
              <a:t>成长历程</a:t>
            </a:r>
            <a:endParaRPr sz="2935" kern="100" spc="0" dirty="0">
              <a:solidFill>
                <a:srgbClr val="FFFFFF">
                  <a:alpha val="100000"/>
                </a:srgbClr>
              </a:solidFill>
              <a:latin typeface="GEETYPE-XinGothicGB-W7" panose="02010800040101010101" pitchFamily="1" charset="-122"/>
              <a:ea typeface="GEETYPE-XinGothicGB-W7" panose="02010800040101010101" pitchFamily="1" charset="-122"/>
            </a:endParaRPr>
          </a:p>
        </p:txBody>
      </p:sp>
      <p:pic>
        <p:nvPicPr>
          <p:cNvPr id="4" name="图片 3">
            <a:extLst>
              <a:ext uri="{FF2B5EF4-FFF2-40B4-BE49-F238E27FC236}">
                <a16:creationId xmlns:a16="http://schemas.microsoft.com/office/drawing/2014/main" id="{4E17549B-F19A-0080-4B85-D27315C569CE}"/>
              </a:ext>
            </a:extLst>
          </p:cNvPr>
          <p:cNvPicPr>
            <a:picLocks noChangeAspect="1"/>
          </p:cNvPicPr>
          <p:nvPr/>
        </p:nvPicPr>
        <p:blipFill>
          <a:blip r:embed="rId5"/>
          <a:stretch>
            <a:fillRect/>
          </a:stretch>
        </p:blipFill>
        <p:spPr>
          <a:xfrm>
            <a:off x="728346" y="2178830"/>
            <a:ext cx="1945356" cy="603470"/>
          </a:xfrm>
          <a:prstGeom prst="rect">
            <a:avLst/>
          </a:prstGeom>
        </p:spPr>
      </p:pic>
    </p:spTree>
    <p:extLst>
      <p:ext uri="{BB962C8B-B14F-4D97-AF65-F5344CB8AC3E}">
        <p14:creationId xmlns:p14="http://schemas.microsoft.com/office/powerpoint/2010/main" val="2857655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2"/>
          <a:stretch>
            <a:fillRect/>
          </a:stretch>
        </p:blipFill>
        <p:spPr>
          <a:xfrm>
            <a:off x="0" y="0"/>
            <a:ext cx="9144000" cy="5143500"/>
          </a:xfrm>
          <a:prstGeom prst="rect">
            <a:avLst/>
          </a:prstGeom>
        </p:spPr>
      </p:pic>
      <p:sp>
        <p:nvSpPr>
          <p:cNvPr id="15" name="文本框 14"/>
          <p:cNvSpPr txBox="1"/>
          <p:nvPr/>
        </p:nvSpPr>
        <p:spPr>
          <a:xfrm>
            <a:off x="709612" y="626276"/>
            <a:ext cx="3675889" cy="171232"/>
          </a:xfrm>
          <a:prstGeom prst="rect">
            <a:avLst/>
          </a:prstGeom>
        </p:spPr>
        <p:txBody>
          <a:bodyPr anchor="ctr">
            <a:scene3d>
              <a:camera prst="legacyObliqueTopLeft">
                <a:rot lat="0" lon="0" rev="0"/>
              </a:camera>
              <a:lightRig rig="legacyFlat1" dir="tl"/>
            </a:scene3d>
          </a:bodyPr>
          <a:lstStyle/>
          <a:p>
            <a:pPr algn="l">
              <a:lnSpc>
                <a:spcPct val="112500"/>
              </a:lnSpc>
            </a:pPr>
            <a:r>
              <a:rPr lang="en-US" altLang="zh-CN" sz="998" kern="100" spc="0" dirty="0">
                <a:solidFill>
                  <a:srgbClr val="000000">
                    <a:alpha val="100000"/>
                  </a:srgbClr>
                </a:solidFill>
                <a:latin typeface="Alibaba Sans" panose="02010800040101010101" pitchFamily="1" charset="-122"/>
                <a:ea typeface="Alibaba Sans" panose="02010800040101010101" pitchFamily="1" charset="-122"/>
              </a:rPr>
              <a:t>Company</a:t>
            </a:r>
            <a:r>
              <a:rPr lang="zh-CN" altLang="en-US" sz="998" kern="100" spc="0" dirty="0">
                <a:solidFill>
                  <a:srgbClr val="000000">
                    <a:alpha val="100000"/>
                  </a:srgbClr>
                </a:solidFill>
                <a:latin typeface="Alibaba Sans" panose="02010800040101010101" pitchFamily="1" charset="-122"/>
                <a:ea typeface="Alibaba Sans" panose="02010800040101010101" pitchFamily="1" charset="-122"/>
              </a:rPr>
              <a:t> </a:t>
            </a:r>
            <a:r>
              <a:rPr lang="en-US" altLang="zh-CN" sz="998" kern="100" spc="0" dirty="0">
                <a:solidFill>
                  <a:srgbClr val="000000">
                    <a:alpha val="100000"/>
                  </a:srgbClr>
                </a:solidFill>
                <a:latin typeface="Alibaba Sans" panose="02010800040101010101" pitchFamily="1" charset="-122"/>
                <a:ea typeface="Alibaba Sans" panose="02010800040101010101" pitchFamily="1" charset="-122"/>
              </a:rPr>
              <a:t>History</a:t>
            </a:r>
            <a:endParaRPr sz="998" kern="100" spc="0" dirty="0">
              <a:solidFill>
                <a:srgbClr val="000000">
                  <a:alpha val="100000"/>
                </a:srgbClr>
              </a:solidFill>
              <a:latin typeface="Alibaba Sans" panose="02010800040101010101" pitchFamily="1" charset="-122"/>
              <a:ea typeface="Alibaba Sans" panose="02010800040101010101" pitchFamily="1" charset="-122"/>
            </a:endParaRPr>
          </a:p>
        </p:txBody>
      </p:sp>
      <p:sp>
        <p:nvSpPr>
          <p:cNvPr id="16" name="文本框 15"/>
          <p:cNvSpPr txBox="1"/>
          <p:nvPr/>
        </p:nvSpPr>
        <p:spPr>
          <a:xfrm>
            <a:off x="709612" y="309115"/>
            <a:ext cx="2414562" cy="314387"/>
          </a:xfrm>
          <a:prstGeom prst="rect">
            <a:avLst/>
          </a:prstGeom>
        </p:spPr>
        <p:txBody>
          <a:bodyPr anchor="ctr">
            <a:scene3d>
              <a:camera prst="legacyObliqueTopLeft">
                <a:rot lat="0" lon="0" rev="0"/>
              </a:camera>
              <a:lightRig rig="legacyFlat1" dir="tl"/>
            </a:scene3d>
          </a:bodyPr>
          <a:lstStyle/>
          <a:p>
            <a:pPr algn="l">
              <a:lnSpc>
                <a:spcPct val="112500"/>
              </a:lnSpc>
            </a:pPr>
            <a:r>
              <a:rPr lang="zh-CN" altLang="en-US" sz="1833" kern="100" spc="0" dirty="0">
                <a:solidFill>
                  <a:srgbClr val="255FBA">
                    <a:alpha val="100000"/>
                  </a:srgbClr>
                </a:solidFill>
                <a:latin typeface="GEETYPE-XinGothicGB-W7" panose="02010800040101010101" pitchFamily="1" charset="-122"/>
                <a:ea typeface="GEETYPE-XinGothicGB-W7" panose="02010800040101010101" pitchFamily="1" charset="-122"/>
              </a:rPr>
              <a:t>成长历程</a:t>
            </a:r>
            <a:endParaRPr sz="1833" kern="100" spc="0" dirty="0">
              <a:solidFill>
                <a:srgbClr val="255FBA">
                  <a:alpha val="100000"/>
                </a:srgbClr>
              </a:solidFill>
              <a:latin typeface="GEETYPE-XinGothicGB-W7" panose="02010800040101010101" pitchFamily="1" charset="-122"/>
              <a:ea typeface="GEETYPE-XinGothicGB-W7" panose="02010800040101010101" pitchFamily="1" charset="-122"/>
            </a:endParaRPr>
          </a:p>
        </p:txBody>
      </p:sp>
      <p:pic>
        <p:nvPicPr>
          <p:cNvPr id="2" name="图片 1"/>
          <p:cNvPicPr>
            <a:picLocks noChangeAspect="1"/>
          </p:cNvPicPr>
          <p:nvPr/>
        </p:nvPicPr>
        <p:blipFill>
          <a:blip r:embed="rId3"/>
          <a:stretch>
            <a:fillRect/>
          </a:stretch>
        </p:blipFill>
        <p:spPr>
          <a:xfrm flipH="1">
            <a:off x="-58597" y="-15207"/>
            <a:ext cx="820933" cy="820933"/>
          </a:xfrm>
          <a:prstGeom prst="rect">
            <a:avLst/>
          </a:prstGeom>
        </p:spPr>
      </p:pic>
      <p:grpSp>
        <p:nvGrpSpPr>
          <p:cNvPr id="22" name="组合 21">
            <a:extLst>
              <a:ext uri="{FF2B5EF4-FFF2-40B4-BE49-F238E27FC236}">
                <a16:creationId xmlns:a16="http://schemas.microsoft.com/office/drawing/2014/main" id="{8113C80C-0625-77CA-C640-14CEF31A8115}"/>
              </a:ext>
            </a:extLst>
          </p:cNvPr>
          <p:cNvGrpSpPr/>
          <p:nvPr/>
        </p:nvGrpSpPr>
        <p:grpSpPr>
          <a:xfrm>
            <a:off x="-26974" y="395665"/>
            <a:ext cx="8811506" cy="4465227"/>
            <a:chOff x="-26974" y="395665"/>
            <a:chExt cx="8811506" cy="4465227"/>
          </a:xfrm>
        </p:grpSpPr>
        <p:sp>
          <p:nvSpPr>
            <p:cNvPr id="36" name="直角三角形 35">
              <a:extLst>
                <a:ext uri="{FF2B5EF4-FFF2-40B4-BE49-F238E27FC236}">
                  <a16:creationId xmlns:a16="http://schemas.microsoft.com/office/drawing/2014/main" id="{1440F898-C1E7-1DEF-4BE6-442CCA087B69}"/>
                </a:ext>
              </a:extLst>
            </p:cNvPr>
            <p:cNvSpPr/>
            <p:nvPr/>
          </p:nvSpPr>
          <p:spPr>
            <a:xfrm flipH="1">
              <a:off x="-26974" y="2464212"/>
              <a:ext cx="2396680" cy="2396680"/>
            </a:xfrm>
            <a:prstGeom prst="rtTriangle">
              <a:avLst/>
            </a:prstGeom>
            <a:gradFill>
              <a:gsLst>
                <a:gs pos="50000">
                  <a:schemeClr val="accent1">
                    <a:lumMod val="5000"/>
                    <a:lumOff val="95000"/>
                    <a:alpha val="0"/>
                  </a:schemeClr>
                </a:gs>
                <a:gs pos="100000">
                  <a:schemeClr val="accent1">
                    <a:lumMod val="60000"/>
                    <a:lumOff val="40000"/>
                  </a:schemeClr>
                </a:gs>
                <a:gs pos="100000">
                  <a:schemeClr val="accent1">
                    <a:lumMod val="45000"/>
                    <a:lumOff val="55000"/>
                  </a:schemeClr>
                </a:gs>
                <a:gs pos="100000">
                  <a:schemeClr val="accent1">
                    <a:lumMod val="30000"/>
                    <a:lumOff val="70000"/>
                  </a:schemeClr>
                </a:gs>
              </a:gsLst>
              <a:lin ang="81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7" name="直角三角形 36">
              <a:extLst>
                <a:ext uri="{FF2B5EF4-FFF2-40B4-BE49-F238E27FC236}">
                  <a16:creationId xmlns:a16="http://schemas.microsoft.com/office/drawing/2014/main" id="{D412D80C-5EF1-3680-73C8-B7E5C90AD7E6}"/>
                </a:ext>
              </a:extLst>
            </p:cNvPr>
            <p:cNvSpPr/>
            <p:nvPr/>
          </p:nvSpPr>
          <p:spPr>
            <a:xfrm flipH="1">
              <a:off x="3180438" y="2464212"/>
              <a:ext cx="2396680" cy="2396680"/>
            </a:xfrm>
            <a:prstGeom prst="rtTriangle">
              <a:avLst/>
            </a:prstGeom>
            <a:gradFill>
              <a:gsLst>
                <a:gs pos="50000">
                  <a:schemeClr val="accent1">
                    <a:lumMod val="5000"/>
                    <a:lumOff val="95000"/>
                    <a:alpha val="0"/>
                  </a:schemeClr>
                </a:gs>
                <a:gs pos="100000">
                  <a:schemeClr val="accent1">
                    <a:lumMod val="60000"/>
                    <a:lumOff val="40000"/>
                  </a:schemeClr>
                </a:gs>
                <a:gs pos="100000">
                  <a:schemeClr val="accent1">
                    <a:lumMod val="45000"/>
                    <a:lumOff val="55000"/>
                  </a:schemeClr>
                </a:gs>
                <a:gs pos="100000">
                  <a:schemeClr val="accent1">
                    <a:lumMod val="30000"/>
                    <a:lumOff val="70000"/>
                  </a:schemeClr>
                </a:gs>
              </a:gsLst>
              <a:lin ang="81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8" name="直角三角形 37">
              <a:extLst>
                <a:ext uri="{FF2B5EF4-FFF2-40B4-BE49-F238E27FC236}">
                  <a16:creationId xmlns:a16="http://schemas.microsoft.com/office/drawing/2014/main" id="{942125FB-2BF5-9EE6-D56F-8597F356862F}"/>
                </a:ext>
              </a:extLst>
            </p:cNvPr>
            <p:cNvSpPr/>
            <p:nvPr/>
          </p:nvSpPr>
          <p:spPr>
            <a:xfrm flipH="1" flipV="1">
              <a:off x="1576732" y="395665"/>
              <a:ext cx="2396680" cy="2396680"/>
            </a:xfrm>
            <a:prstGeom prst="rtTriangle">
              <a:avLst/>
            </a:prstGeom>
            <a:gradFill>
              <a:gsLst>
                <a:gs pos="50000">
                  <a:schemeClr val="accent1">
                    <a:lumMod val="5000"/>
                    <a:lumOff val="95000"/>
                    <a:alpha val="0"/>
                  </a:schemeClr>
                </a:gs>
                <a:gs pos="100000">
                  <a:schemeClr val="accent1">
                    <a:lumMod val="60000"/>
                    <a:lumOff val="40000"/>
                  </a:schemeClr>
                </a:gs>
                <a:gs pos="100000">
                  <a:schemeClr val="accent1">
                    <a:lumMod val="45000"/>
                    <a:lumOff val="55000"/>
                  </a:schemeClr>
                </a:gs>
                <a:gs pos="100000">
                  <a:schemeClr val="accent1">
                    <a:lumMod val="30000"/>
                    <a:lumOff val="70000"/>
                  </a:schemeClr>
                </a:gs>
              </a:gsLst>
              <a:lin ang="81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9" name="直角三角形 38">
              <a:extLst>
                <a:ext uri="{FF2B5EF4-FFF2-40B4-BE49-F238E27FC236}">
                  <a16:creationId xmlns:a16="http://schemas.microsoft.com/office/drawing/2014/main" id="{3F2B3436-1D2A-E704-21F7-A894F9684EBC}"/>
                </a:ext>
              </a:extLst>
            </p:cNvPr>
            <p:cNvSpPr/>
            <p:nvPr/>
          </p:nvSpPr>
          <p:spPr>
            <a:xfrm flipH="1" flipV="1">
              <a:off x="4784144" y="395665"/>
              <a:ext cx="2396680" cy="2396680"/>
            </a:xfrm>
            <a:prstGeom prst="rtTriangle">
              <a:avLst/>
            </a:prstGeom>
            <a:gradFill>
              <a:gsLst>
                <a:gs pos="50000">
                  <a:schemeClr val="accent1">
                    <a:lumMod val="5000"/>
                    <a:lumOff val="95000"/>
                    <a:alpha val="0"/>
                  </a:schemeClr>
                </a:gs>
                <a:gs pos="100000">
                  <a:schemeClr val="accent1">
                    <a:lumMod val="60000"/>
                    <a:lumOff val="40000"/>
                  </a:schemeClr>
                </a:gs>
                <a:gs pos="100000">
                  <a:schemeClr val="accent1">
                    <a:lumMod val="45000"/>
                    <a:lumOff val="55000"/>
                  </a:schemeClr>
                </a:gs>
                <a:gs pos="100000">
                  <a:schemeClr val="accent1">
                    <a:lumMod val="30000"/>
                    <a:lumOff val="70000"/>
                  </a:schemeClr>
                </a:gs>
              </a:gsLst>
              <a:lin ang="81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直角三角形 12">
              <a:extLst>
                <a:ext uri="{FF2B5EF4-FFF2-40B4-BE49-F238E27FC236}">
                  <a16:creationId xmlns:a16="http://schemas.microsoft.com/office/drawing/2014/main" id="{1049ADE1-53DC-4B85-5195-E7E9F9AEED5A}"/>
                </a:ext>
              </a:extLst>
            </p:cNvPr>
            <p:cNvSpPr/>
            <p:nvPr/>
          </p:nvSpPr>
          <p:spPr>
            <a:xfrm flipH="1">
              <a:off x="6387852" y="2464212"/>
              <a:ext cx="2396680" cy="2396680"/>
            </a:xfrm>
            <a:prstGeom prst="rtTriangle">
              <a:avLst/>
            </a:prstGeom>
            <a:gradFill>
              <a:gsLst>
                <a:gs pos="50000">
                  <a:schemeClr val="accent1">
                    <a:lumMod val="5000"/>
                    <a:lumOff val="95000"/>
                    <a:alpha val="0"/>
                  </a:schemeClr>
                </a:gs>
                <a:gs pos="100000">
                  <a:schemeClr val="accent1">
                    <a:lumMod val="60000"/>
                    <a:lumOff val="40000"/>
                  </a:schemeClr>
                </a:gs>
                <a:gs pos="100000">
                  <a:schemeClr val="accent1">
                    <a:lumMod val="45000"/>
                    <a:lumOff val="55000"/>
                  </a:schemeClr>
                </a:gs>
                <a:gs pos="100000">
                  <a:schemeClr val="accent1">
                    <a:lumMod val="30000"/>
                    <a:lumOff val="70000"/>
                  </a:schemeClr>
                </a:gs>
              </a:gsLst>
              <a:lin ang="81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nvGrpSpPr>
          <p:cNvPr id="27" name="组合 26">
            <a:extLst>
              <a:ext uri="{FF2B5EF4-FFF2-40B4-BE49-F238E27FC236}">
                <a16:creationId xmlns:a16="http://schemas.microsoft.com/office/drawing/2014/main" id="{B3ECC71A-A3AC-5F92-8A76-8101600B9A34}"/>
              </a:ext>
            </a:extLst>
          </p:cNvPr>
          <p:cNvGrpSpPr/>
          <p:nvPr/>
        </p:nvGrpSpPr>
        <p:grpSpPr>
          <a:xfrm>
            <a:off x="709612" y="3377476"/>
            <a:ext cx="1226144" cy="978636"/>
            <a:chOff x="709612" y="3377476"/>
            <a:chExt cx="1226144" cy="978636"/>
          </a:xfrm>
        </p:grpSpPr>
        <p:pic>
          <p:nvPicPr>
            <p:cNvPr id="3" name="图片 2"/>
            <p:cNvPicPr>
              <a:picLocks noChangeAspect="1"/>
            </p:cNvPicPr>
            <p:nvPr/>
          </p:nvPicPr>
          <p:blipFill rotWithShape="1">
            <a:blip r:embed="rId4"/>
            <a:srcRect l="-2185" t="27402" r="2185" b="22055"/>
            <a:stretch/>
          </p:blipFill>
          <p:spPr>
            <a:xfrm>
              <a:off x="711796" y="3377476"/>
              <a:ext cx="1221775" cy="617523"/>
            </a:xfrm>
            <a:prstGeom prst="rect">
              <a:avLst/>
            </a:prstGeom>
          </p:spPr>
        </p:pic>
        <p:pic>
          <p:nvPicPr>
            <p:cNvPr id="4" name="图片 3"/>
            <p:cNvPicPr>
              <a:picLocks noChangeAspect="1"/>
            </p:cNvPicPr>
            <p:nvPr/>
          </p:nvPicPr>
          <p:blipFill>
            <a:blip r:embed="rId5"/>
            <a:stretch>
              <a:fillRect/>
            </a:stretch>
          </p:blipFill>
          <p:spPr>
            <a:xfrm>
              <a:off x="709612" y="3995000"/>
              <a:ext cx="1226144" cy="361112"/>
            </a:xfrm>
            <a:prstGeom prst="rect">
              <a:avLst/>
            </a:prstGeom>
          </p:spPr>
        </p:pic>
        <p:sp>
          <p:nvSpPr>
            <p:cNvPr id="17" name="文本框 16"/>
            <p:cNvSpPr txBox="1"/>
            <p:nvPr/>
          </p:nvSpPr>
          <p:spPr>
            <a:xfrm>
              <a:off x="839858" y="4032642"/>
              <a:ext cx="965653" cy="285828"/>
            </a:xfrm>
            <a:prstGeom prst="rect">
              <a:avLst/>
            </a:prstGeom>
          </p:spPr>
          <p:txBody>
            <a:bodyPr anchor="ctr">
              <a:scene3d>
                <a:camera prst="legacyObliqueTopLeft">
                  <a:rot lat="0" lon="0" rev="0"/>
                </a:camera>
                <a:lightRig rig="legacyFlat1" dir="tl"/>
              </a:scene3d>
            </a:bodyPr>
            <a:lstStyle/>
            <a:p>
              <a:pPr algn="ctr">
                <a:lnSpc>
                  <a:spcPct val="112499"/>
                </a:lnSpc>
              </a:pPr>
              <a:r>
                <a:rPr lang="en-US" sz="1200" kern="100" dirty="0">
                  <a:solidFill>
                    <a:srgbClr val="FFFFFF">
                      <a:alpha val="100000"/>
                    </a:srgbClr>
                  </a:solidFill>
                  <a:latin typeface="CKT Kuaile 2.0 Bold" panose="02010800040101010101" pitchFamily="1" charset="-122"/>
                  <a:ea typeface="CKT Kuaile 2.0 Bold" panose="02010800040101010101" pitchFamily="1" charset="-122"/>
                </a:rPr>
                <a:t>初创</a:t>
              </a:r>
              <a:r>
                <a:rPr lang="en-US" altLang="zh-CN" sz="1200" kern="100" dirty="0">
                  <a:solidFill>
                    <a:srgbClr val="FFFFFF">
                      <a:alpha val="100000"/>
                    </a:srgbClr>
                  </a:solidFill>
                  <a:latin typeface="CKT Kuaile 2.0 Bold" panose="02010800040101010101" pitchFamily="1" charset="-122"/>
                  <a:ea typeface="CKT Kuaile 2.0 Bold" panose="02010800040101010101" pitchFamily="1" charset="-122"/>
                </a:rPr>
                <a:t>-2019</a:t>
              </a:r>
              <a:endParaRPr sz="1400" kern="100" spc="0" dirty="0">
                <a:solidFill>
                  <a:srgbClr val="FFFFFF">
                    <a:alpha val="100000"/>
                  </a:srgbClr>
                </a:solidFill>
                <a:latin typeface="CKT Kuaile 2.0 Bold" panose="02010800040101010101" pitchFamily="1" charset="-122"/>
                <a:ea typeface="CKT Kuaile 2.0 Bold" panose="02010800040101010101" pitchFamily="1" charset="-122"/>
              </a:endParaRPr>
            </a:p>
          </p:txBody>
        </p:sp>
      </p:grpSp>
      <p:grpSp>
        <p:nvGrpSpPr>
          <p:cNvPr id="24" name="组合 23">
            <a:extLst>
              <a:ext uri="{FF2B5EF4-FFF2-40B4-BE49-F238E27FC236}">
                <a16:creationId xmlns:a16="http://schemas.microsoft.com/office/drawing/2014/main" id="{9EF6C703-4935-810E-C27C-EBFF3CAD954C}"/>
              </a:ext>
            </a:extLst>
          </p:cNvPr>
          <p:cNvGrpSpPr/>
          <p:nvPr/>
        </p:nvGrpSpPr>
        <p:grpSpPr>
          <a:xfrm>
            <a:off x="2381926" y="663183"/>
            <a:ext cx="1226144" cy="1192489"/>
            <a:chOff x="2334815" y="1120383"/>
            <a:chExt cx="1226144" cy="1192489"/>
          </a:xfrm>
        </p:grpSpPr>
        <p:pic>
          <p:nvPicPr>
            <p:cNvPr id="5" name="图片 4"/>
            <p:cNvPicPr>
              <a:picLocks noChangeAspect="1"/>
            </p:cNvPicPr>
            <p:nvPr/>
          </p:nvPicPr>
          <p:blipFill rotWithShape="1">
            <a:blip r:embed="rId6"/>
            <a:srcRect t="31553"/>
            <a:stretch/>
          </p:blipFill>
          <p:spPr>
            <a:xfrm>
              <a:off x="2337000" y="1120383"/>
              <a:ext cx="1221775" cy="836266"/>
            </a:xfrm>
            <a:prstGeom prst="rect">
              <a:avLst/>
            </a:prstGeom>
          </p:spPr>
        </p:pic>
        <p:pic>
          <p:nvPicPr>
            <p:cNvPr id="6" name="图片 5"/>
            <p:cNvPicPr>
              <a:picLocks noChangeAspect="1"/>
            </p:cNvPicPr>
            <p:nvPr/>
          </p:nvPicPr>
          <p:blipFill>
            <a:blip r:embed="rId5"/>
            <a:stretch>
              <a:fillRect/>
            </a:stretch>
          </p:blipFill>
          <p:spPr>
            <a:xfrm>
              <a:off x="2334815" y="1951760"/>
              <a:ext cx="1226144" cy="361112"/>
            </a:xfrm>
            <a:prstGeom prst="rect">
              <a:avLst/>
            </a:prstGeom>
          </p:spPr>
        </p:pic>
        <p:sp>
          <p:nvSpPr>
            <p:cNvPr id="18" name="文本框 17"/>
            <p:cNvSpPr txBox="1"/>
            <p:nvPr/>
          </p:nvSpPr>
          <p:spPr>
            <a:xfrm>
              <a:off x="2334815" y="1994292"/>
              <a:ext cx="1223960" cy="285828"/>
            </a:xfrm>
            <a:prstGeom prst="rect">
              <a:avLst/>
            </a:prstGeom>
          </p:spPr>
          <p:txBody>
            <a:bodyPr anchor="ctr">
              <a:scene3d>
                <a:camera prst="legacyObliqueTopLeft">
                  <a:rot lat="0" lon="0" rev="0"/>
                </a:camera>
                <a:lightRig rig="legacyFlat1" dir="tl"/>
              </a:scene3d>
            </a:bodyPr>
            <a:lstStyle/>
            <a:p>
              <a:pPr algn="ctr">
                <a:lnSpc>
                  <a:spcPct val="112499"/>
                </a:lnSpc>
              </a:pPr>
              <a:r>
                <a:rPr lang="zh-CN" altLang="en-US" sz="1200" kern="100" spc="0" dirty="0">
                  <a:solidFill>
                    <a:srgbClr val="FFFFFF">
                      <a:alpha val="100000"/>
                    </a:srgbClr>
                  </a:solidFill>
                  <a:latin typeface="CKT Kuaile 2.0 Bold" panose="02010800040101010101" pitchFamily="1" charset="-122"/>
                  <a:ea typeface="CKT Kuaile 2.0 Bold" panose="02010800040101010101" pitchFamily="1" charset="-122"/>
                </a:rPr>
                <a:t>小有所成</a:t>
              </a:r>
              <a:r>
                <a:rPr lang="en-US" altLang="zh-CN" sz="1200" kern="100" spc="0" dirty="0">
                  <a:solidFill>
                    <a:srgbClr val="FFFFFF">
                      <a:alpha val="100000"/>
                    </a:srgbClr>
                  </a:solidFill>
                  <a:latin typeface="CKT Kuaile 2.0 Bold" panose="02010800040101010101" pitchFamily="1" charset="-122"/>
                  <a:ea typeface="CKT Kuaile 2.0 Bold" panose="02010800040101010101" pitchFamily="1" charset="-122"/>
                </a:rPr>
                <a:t>-2020</a:t>
              </a:r>
              <a:endParaRPr sz="1200" kern="100" spc="0" dirty="0">
                <a:solidFill>
                  <a:srgbClr val="FFFFFF">
                    <a:alpha val="100000"/>
                  </a:srgbClr>
                </a:solidFill>
                <a:latin typeface="CKT Kuaile 2.0 Bold" panose="02010800040101010101" pitchFamily="1" charset="-122"/>
                <a:ea typeface="CKT Kuaile 2.0 Bold" panose="02010800040101010101" pitchFamily="1" charset="-122"/>
              </a:endParaRPr>
            </a:p>
          </p:txBody>
        </p:sp>
      </p:grpSp>
      <p:grpSp>
        <p:nvGrpSpPr>
          <p:cNvPr id="26" name="组合 25">
            <a:extLst>
              <a:ext uri="{FF2B5EF4-FFF2-40B4-BE49-F238E27FC236}">
                <a16:creationId xmlns:a16="http://schemas.microsoft.com/office/drawing/2014/main" id="{FC663D7D-8B25-112F-A2FB-2B7A0F6C2EC4}"/>
              </a:ext>
            </a:extLst>
          </p:cNvPr>
          <p:cNvGrpSpPr/>
          <p:nvPr/>
        </p:nvGrpSpPr>
        <p:grpSpPr>
          <a:xfrm>
            <a:off x="3987951" y="3330105"/>
            <a:ext cx="1226144" cy="1024315"/>
            <a:chOff x="3957834" y="3330105"/>
            <a:chExt cx="1226144" cy="1024315"/>
          </a:xfrm>
        </p:grpSpPr>
        <p:pic>
          <p:nvPicPr>
            <p:cNvPr id="7" name="图片 6"/>
            <p:cNvPicPr>
              <a:picLocks noChangeAspect="1"/>
            </p:cNvPicPr>
            <p:nvPr/>
          </p:nvPicPr>
          <p:blipFill rotWithShape="1">
            <a:blip r:embed="rId7"/>
            <a:srcRect l="537" t="23525" r="-537" b="22055"/>
            <a:stretch/>
          </p:blipFill>
          <p:spPr>
            <a:xfrm>
              <a:off x="3962203" y="3330105"/>
              <a:ext cx="1221775" cy="664894"/>
            </a:xfrm>
            <a:prstGeom prst="rect">
              <a:avLst/>
            </a:prstGeom>
          </p:spPr>
        </p:pic>
        <p:pic>
          <p:nvPicPr>
            <p:cNvPr id="8" name="图片 7"/>
            <p:cNvPicPr>
              <a:picLocks noChangeAspect="1"/>
            </p:cNvPicPr>
            <p:nvPr/>
          </p:nvPicPr>
          <p:blipFill>
            <a:blip r:embed="rId5"/>
            <a:stretch>
              <a:fillRect/>
            </a:stretch>
          </p:blipFill>
          <p:spPr>
            <a:xfrm>
              <a:off x="3960019" y="3995000"/>
              <a:ext cx="1220400" cy="359420"/>
            </a:xfrm>
            <a:prstGeom prst="rect">
              <a:avLst/>
            </a:prstGeom>
          </p:spPr>
        </p:pic>
        <p:sp>
          <p:nvSpPr>
            <p:cNvPr id="19" name="文本框 18"/>
            <p:cNvSpPr txBox="1"/>
            <p:nvPr/>
          </p:nvSpPr>
          <p:spPr>
            <a:xfrm>
              <a:off x="3957834" y="4032642"/>
              <a:ext cx="1226144" cy="285828"/>
            </a:xfrm>
            <a:prstGeom prst="rect">
              <a:avLst/>
            </a:prstGeom>
          </p:spPr>
          <p:txBody>
            <a:bodyPr anchor="ctr">
              <a:scene3d>
                <a:camera prst="legacyObliqueTopLeft">
                  <a:rot lat="0" lon="0" rev="0"/>
                </a:camera>
                <a:lightRig rig="legacyFlat1" dir="tl"/>
              </a:scene3d>
            </a:bodyPr>
            <a:lstStyle/>
            <a:p>
              <a:pPr algn="ctr">
                <a:lnSpc>
                  <a:spcPct val="112499"/>
                </a:lnSpc>
              </a:pPr>
              <a:r>
                <a:rPr lang="zh-CN" altLang="en-US" sz="1200" kern="100" spc="0" dirty="0">
                  <a:solidFill>
                    <a:srgbClr val="FFFFFF">
                      <a:alpha val="100000"/>
                    </a:srgbClr>
                  </a:solidFill>
                  <a:latin typeface="CKT Kuaile 2.0 Bold" panose="02010800040101010101" pitchFamily="1" charset="-122"/>
                  <a:ea typeface="CKT Kuaile 2.0 Bold" panose="02010800040101010101" pitchFamily="1" charset="-122"/>
                </a:rPr>
                <a:t>不断创新</a:t>
              </a:r>
              <a:r>
                <a:rPr lang="en-US" altLang="zh-CN" sz="1200" kern="100" spc="0" dirty="0">
                  <a:solidFill>
                    <a:srgbClr val="FFFFFF">
                      <a:alpha val="100000"/>
                    </a:srgbClr>
                  </a:solidFill>
                  <a:latin typeface="CKT Kuaile 2.0 Bold" panose="02010800040101010101" pitchFamily="1" charset="-122"/>
                  <a:ea typeface="CKT Kuaile 2.0 Bold" panose="02010800040101010101" pitchFamily="1" charset="-122"/>
                </a:rPr>
                <a:t>-2021</a:t>
              </a:r>
              <a:endParaRPr sz="1400" kern="100" spc="0" dirty="0">
                <a:solidFill>
                  <a:srgbClr val="FFFFFF">
                    <a:alpha val="100000"/>
                  </a:srgbClr>
                </a:solidFill>
                <a:latin typeface="CKT Kuaile 2.0 Bold" panose="02010800040101010101" pitchFamily="1" charset="-122"/>
                <a:ea typeface="CKT Kuaile 2.0 Bold" panose="02010800040101010101" pitchFamily="1" charset="-122"/>
              </a:endParaRPr>
            </a:p>
          </p:txBody>
        </p:sp>
      </p:grpSp>
      <p:grpSp>
        <p:nvGrpSpPr>
          <p:cNvPr id="25" name="组合 24">
            <a:extLst>
              <a:ext uri="{FF2B5EF4-FFF2-40B4-BE49-F238E27FC236}">
                <a16:creationId xmlns:a16="http://schemas.microsoft.com/office/drawing/2014/main" id="{969B543A-DA28-7B6A-2709-DE91474B9921}"/>
              </a:ext>
            </a:extLst>
          </p:cNvPr>
          <p:cNvGrpSpPr/>
          <p:nvPr/>
        </p:nvGrpSpPr>
        <p:grpSpPr>
          <a:xfrm>
            <a:off x="5572153" y="663183"/>
            <a:ext cx="1228329" cy="1192489"/>
            <a:chOff x="5583038" y="1120383"/>
            <a:chExt cx="1228329" cy="1192489"/>
          </a:xfrm>
        </p:grpSpPr>
        <p:pic>
          <p:nvPicPr>
            <p:cNvPr id="9" name="图片 8"/>
            <p:cNvPicPr>
              <a:picLocks noChangeAspect="1"/>
            </p:cNvPicPr>
            <p:nvPr/>
          </p:nvPicPr>
          <p:blipFill rotWithShape="1">
            <a:blip r:embed="rId8"/>
            <a:srcRect t="31553"/>
            <a:stretch/>
          </p:blipFill>
          <p:spPr>
            <a:xfrm>
              <a:off x="5587407" y="1120383"/>
              <a:ext cx="1221775" cy="836266"/>
            </a:xfrm>
            <a:prstGeom prst="rect">
              <a:avLst/>
            </a:prstGeom>
          </p:spPr>
        </p:pic>
        <p:pic>
          <p:nvPicPr>
            <p:cNvPr id="10" name="图片 9"/>
            <p:cNvPicPr>
              <a:picLocks noChangeAspect="1"/>
            </p:cNvPicPr>
            <p:nvPr/>
          </p:nvPicPr>
          <p:blipFill>
            <a:blip r:embed="rId5"/>
            <a:stretch>
              <a:fillRect/>
            </a:stretch>
          </p:blipFill>
          <p:spPr>
            <a:xfrm>
              <a:off x="5585223" y="1951760"/>
              <a:ext cx="1226144" cy="361112"/>
            </a:xfrm>
            <a:prstGeom prst="rect">
              <a:avLst/>
            </a:prstGeom>
          </p:spPr>
        </p:pic>
        <p:sp>
          <p:nvSpPr>
            <p:cNvPr id="20" name="文本框 19"/>
            <p:cNvSpPr txBox="1"/>
            <p:nvPr/>
          </p:nvSpPr>
          <p:spPr>
            <a:xfrm>
              <a:off x="5583038" y="1994292"/>
              <a:ext cx="1226144" cy="285828"/>
            </a:xfrm>
            <a:prstGeom prst="rect">
              <a:avLst/>
            </a:prstGeom>
          </p:spPr>
          <p:txBody>
            <a:bodyPr anchor="ctr">
              <a:scene3d>
                <a:camera prst="legacyObliqueTopLeft">
                  <a:rot lat="0" lon="0" rev="0"/>
                </a:camera>
                <a:lightRig rig="legacyFlat1" dir="tl"/>
              </a:scene3d>
            </a:bodyPr>
            <a:lstStyle/>
            <a:p>
              <a:pPr algn="ctr">
                <a:lnSpc>
                  <a:spcPct val="112499"/>
                </a:lnSpc>
              </a:pPr>
              <a:r>
                <a:rPr lang="zh-CN" altLang="en-US" sz="1200" kern="100">
                  <a:solidFill>
                    <a:srgbClr val="FFFFFF">
                      <a:alpha val="100000"/>
                    </a:srgbClr>
                  </a:solidFill>
                  <a:ea typeface="CKT Kuaile 2.0 Bold" panose="02010800040101010101" pitchFamily="1" charset="-122"/>
                </a:rPr>
                <a:t>强强联手</a:t>
              </a:r>
              <a:r>
                <a:rPr lang="en-US" altLang="zh-CN" sz="1200" kern="100">
                  <a:solidFill>
                    <a:srgbClr val="FFFFFF">
                      <a:alpha val="100000"/>
                    </a:srgbClr>
                  </a:solidFill>
                  <a:ea typeface="CKT Kuaile 2.0 Bold" panose="02010800040101010101" pitchFamily="1" charset="-122"/>
                </a:rPr>
                <a:t>-2022</a:t>
              </a:r>
              <a:endParaRPr sz="1200" kern="100" spc="0" dirty="0">
                <a:solidFill>
                  <a:srgbClr val="FFFFFF">
                    <a:alpha val="100000"/>
                  </a:srgbClr>
                </a:solidFill>
                <a:latin typeface="CKT Kuaile 2.0 Bold" panose="02010800040101010101" pitchFamily="1" charset="-122"/>
                <a:ea typeface="CKT Kuaile 2.0 Bold" panose="02010800040101010101" pitchFamily="1" charset="-122"/>
              </a:endParaRPr>
            </a:p>
          </p:txBody>
        </p:sp>
      </p:grpSp>
      <p:sp>
        <p:nvSpPr>
          <p:cNvPr id="29" name="文本框 28">
            <a:extLst>
              <a:ext uri="{FF2B5EF4-FFF2-40B4-BE49-F238E27FC236}">
                <a16:creationId xmlns:a16="http://schemas.microsoft.com/office/drawing/2014/main" id="{9EACDC5D-E16F-3634-43E9-7D8E0D759A59}"/>
              </a:ext>
            </a:extLst>
          </p:cNvPr>
          <p:cNvSpPr txBox="1"/>
          <p:nvPr/>
        </p:nvSpPr>
        <p:spPr>
          <a:xfrm>
            <a:off x="717106" y="860220"/>
            <a:ext cx="1261007" cy="2235677"/>
          </a:xfrm>
          <a:prstGeom prst="rect">
            <a:avLst/>
          </a:prstGeom>
          <a:noFill/>
        </p:spPr>
        <p:txBody>
          <a:bodyPr wrap="square">
            <a:spAutoFit/>
          </a:bodyPr>
          <a:lstStyle/>
          <a:p>
            <a:pPr marL="0" indent="0" algn="just">
              <a:lnSpc>
                <a:spcPts val="1160"/>
              </a:lnSpc>
              <a:buNone/>
            </a:pPr>
            <a:r>
              <a:rPr lang="zh-CN"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本单位成立于</a:t>
            </a:r>
            <a:r>
              <a:rPr lang="en-US"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2018</a:t>
            </a:r>
            <a:r>
              <a:rPr lang="zh-CN"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年</a:t>
            </a:r>
            <a:r>
              <a:rPr lang="en-US"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6</a:t>
            </a:r>
            <a:r>
              <a:rPr lang="zh-CN"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月，</a:t>
            </a:r>
            <a:r>
              <a:rPr lang="en-US"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2019</a:t>
            </a:r>
            <a:r>
              <a:rPr lang="zh-CN"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年</a:t>
            </a:r>
            <a:r>
              <a:rPr lang="en-US"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2</a:t>
            </a:r>
            <a:r>
              <a:rPr lang="zh-CN"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月</a:t>
            </a:r>
            <a:r>
              <a:rPr lang="en-US"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15</a:t>
            </a:r>
            <a:r>
              <a:rPr lang="zh-CN"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日长期护理保险居家生活照料服务正式运行。管理人员</a:t>
            </a:r>
            <a:r>
              <a:rPr lang="en-US"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4</a:t>
            </a:r>
            <a:r>
              <a:rPr lang="zh-CN"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人，初级护理员</a:t>
            </a:r>
            <a:r>
              <a:rPr lang="en-US"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57</a:t>
            </a:r>
            <a:r>
              <a:rPr lang="zh-CN"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人，服务老人数</a:t>
            </a:r>
            <a:r>
              <a:rPr lang="en-US"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61932</a:t>
            </a:r>
            <a:r>
              <a:rPr lang="zh-CN"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人次，护理员万元以上收入</a:t>
            </a:r>
            <a:r>
              <a:rPr lang="en-US"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22</a:t>
            </a:r>
            <a:r>
              <a:rPr lang="zh-CN"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人，人均收入</a:t>
            </a:r>
            <a:r>
              <a:rPr lang="en-US"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7800</a:t>
            </a:r>
            <a:r>
              <a:rPr lang="zh-CN"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余元。同年</a:t>
            </a:r>
            <a:r>
              <a:rPr lang="en-US"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8</a:t>
            </a:r>
            <a:r>
              <a:rPr lang="zh-CN"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月，被长征镇政府纳入医养健康服务共同体与普陀区中心医院等</a:t>
            </a:r>
            <a:r>
              <a:rPr lang="en-US"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4</a:t>
            </a:r>
            <a:r>
              <a:rPr lang="zh-CN" altLang="zh-CN" sz="800" kern="100" dirty="0">
                <a:effectLst/>
                <a:latin typeface="DengXian Light" panose="02010600030101010101" pitchFamily="2" charset="-122"/>
                <a:ea typeface="DengXian Light" panose="02010600030101010101" pitchFamily="2" charset="-122"/>
                <a:cs typeface="Times New Roman" panose="02020603050405020304" pitchFamily="18" charset="0"/>
              </a:rPr>
              <a:t>家医疗单位签订长征镇《医疗专家进家庭服务》合同。</a:t>
            </a:r>
            <a:r>
              <a:rPr lang="zh-CN" altLang="zh-CN" sz="800" dirty="0">
                <a:effectLst/>
                <a:latin typeface="DengXian Light" panose="02010600030101010101" pitchFamily="2" charset="-122"/>
                <a:ea typeface="DengXian Light" panose="02010600030101010101" pitchFamily="2" charset="-122"/>
              </a:rPr>
              <a:t> </a:t>
            </a:r>
            <a:endParaRPr lang="en-US" altLang="zh-CN" sz="800" dirty="0">
              <a:latin typeface="DengXian Light" panose="02010600030101010101" pitchFamily="2" charset="-122"/>
              <a:ea typeface="DengXian Light" panose="02010600030101010101" pitchFamily="2" charset="-122"/>
            </a:endParaRPr>
          </a:p>
        </p:txBody>
      </p:sp>
      <p:sp>
        <p:nvSpPr>
          <p:cNvPr id="31" name="文本框 30">
            <a:extLst>
              <a:ext uri="{FF2B5EF4-FFF2-40B4-BE49-F238E27FC236}">
                <a16:creationId xmlns:a16="http://schemas.microsoft.com/office/drawing/2014/main" id="{21E2D0D8-959A-9D4C-B63D-B2C2CD93D673}"/>
              </a:ext>
            </a:extLst>
          </p:cNvPr>
          <p:cNvSpPr txBox="1"/>
          <p:nvPr/>
        </p:nvSpPr>
        <p:spPr>
          <a:xfrm>
            <a:off x="2323393" y="2100078"/>
            <a:ext cx="1338003" cy="1774012"/>
          </a:xfrm>
          <a:prstGeom prst="rect">
            <a:avLst/>
          </a:prstGeom>
          <a:noFill/>
        </p:spPr>
        <p:txBody>
          <a:bodyPr wrap="square">
            <a:spAutoFit/>
          </a:bodyPr>
          <a:lstStyle/>
          <a:p>
            <a:pPr marL="0" indent="0" algn="just">
              <a:lnSpc>
                <a:spcPts val="1160"/>
              </a:lnSpc>
              <a:buNone/>
            </a:pP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管理人员</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9</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人，其中高级健康管理师</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2</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人；护理员</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74</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人，其中初级护理员</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55</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人，中级护理员</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24</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人；服务老人数</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158717</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人次，护理员万元以上收入</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38</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人，人均收入</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8919</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元。对重度老人提供医疗专家免费上门诊疗累计数</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81</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人次，提供医院绿色通道就诊</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12</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人、住院手术</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1</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人。 </a:t>
            </a:r>
            <a:endPar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endParaRPr>
          </a:p>
        </p:txBody>
      </p:sp>
      <p:sp>
        <p:nvSpPr>
          <p:cNvPr id="33" name="文本框 32">
            <a:extLst>
              <a:ext uri="{FF2B5EF4-FFF2-40B4-BE49-F238E27FC236}">
                <a16:creationId xmlns:a16="http://schemas.microsoft.com/office/drawing/2014/main" id="{A88210F1-38AA-DA87-2538-A59B56EC027E}"/>
              </a:ext>
            </a:extLst>
          </p:cNvPr>
          <p:cNvSpPr txBox="1"/>
          <p:nvPr/>
        </p:nvSpPr>
        <p:spPr>
          <a:xfrm>
            <a:off x="3946438" y="860220"/>
            <a:ext cx="1243188" cy="1620124"/>
          </a:xfrm>
          <a:prstGeom prst="rect">
            <a:avLst/>
          </a:prstGeom>
          <a:noFill/>
        </p:spPr>
        <p:txBody>
          <a:bodyPr wrap="square">
            <a:spAutoFit/>
          </a:bodyPr>
          <a:lstStyle/>
          <a:p>
            <a:pPr marL="0" indent="0" algn="just">
              <a:lnSpc>
                <a:spcPts val="1160"/>
              </a:lnSpc>
              <a:buNone/>
            </a:pP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在“政府牵头、医疗主责、行业链接、居家参与”格局下，发挥行业作用，建立互联网医院网络，开展居家医养结合服务。对重度老人提供医疗专家免费上门诊疗累计数</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135</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人次，对重度老人提供免费扦脚</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1200</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余人次。 </a:t>
            </a:r>
            <a:endPar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endParaRPr>
          </a:p>
        </p:txBody>
      </p:sp>
      <p:sp>
        <p:nvSpPr>
          <p:cNvPr id="35" name="文本框 34">
            <a:extLst>
              <a:ext uri="{FF2B5EF4-FFF2-40B4-BE49-F238E27FC236}">
                <a16:creationId xmlns:a16="http://schemas.microsoft.com/office/drawing/2014/main" id="{43C5E703-5073-DA32-BA7B-684FA7C2A5D3}"/>
              </a:ext>
            </a:extLst>
          </p:cNvPr>
          <p:cNvSpPr txBox="1"/>
          <p:nvPr/>
        </p:nvSpPr>
        <p:spPr>
          <a:xfrm>
            <a:off x="5531368" y="2100949"/>
            <a:ext cx="1328375" cy="2081788"/>
          </a:xfrm>
          <a:prstGeom prst="rect">
            <a:avLst/>
          </a:prstGeom>
          <a:noFill/>
        </p:spPr>
        <p:txBody>
          <a:bodyPr wrap="square">
            <a:spAutoFit/>
          </a:bodyPr>
          <a:lstStyle/>
          <a:p>
            <a:pPr algn="just">
              <a:lnSpc>
                <a:spcPts val="1160"/>
              </a:lnSpc>
            </a:pP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依托长护险平台，扩大“居家医养结合”服务人群，与“</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58</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”同城、德国保赫曼（上海）贸易有限公司及其他品牌企业，共同开拓家政市场和老人健康辅具增值服务。新冠期间，与上海谱尼医学检验实验室有限公司联合，派出</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6</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名护理员志愿者，参与社区常态化点位核酸检测采样和样本短驳工作。</a:t>
            </a:r>
          </a:p>
          <a:p>
            <a:pPr marL="0" indent="0" algn="just">
              <a:lnSpc>
                <a:spcPts val="1160"/>
              </a:lnSpc>
              <a:buNone/>
            </a:pPr>
            <a:endPar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endParaRPr>
          </a:p>
        </p:txBody>
      </p:sp>
      <p:grpSp>
        <p:nvGrpSpPr>
          <p:cNvPr id="23" name="组合 22">
            <a:extLst>
              <a:ext uri="{FF2B5EF4-FFF2-40B4-BE49-F238E27FC236}">
                <a16:creationId xmlns:a16="http://schemas.microsoft.com/office/drawing/2014/main" id="{3E349112-59A2-6AE0-484B-EA7C04E297A2}"/>
              </a:ext>
            </a:extLst>
          </p:cNvPr>
          <p:cNvGrpSpPr/>
          <p:nvPr/>
        </p:nvGrpSpPr>
        <p:grpSpPr>
          <a:xfrm>
            <a:off x="7236202" y="3348280"/>
            <a:ext cx="1223150" cy="1013799"/>
            <a:chOff x="4062063" y="4943161"/>
            <a:chExt cx="1223150" cy="1013799"/>
          </a:xfrm>
        </p:grpSpPr>
        <p:pic>
          <p:nvPicPr>
            <p:cNvPr id="12" name="图片 11"/>
            <p:cNvPicPr>
              <a:picLocks noChangeAspect="1"/>
            </p:cNvPicPr>
            <p:nvPr/>
          </p:nvPicPr>
          <p:blipFill>
            <a:blip r:embed="rId5"/>
            <a:stretch>
              <a:fillRect/>
            </a:stretch>
          </p:blipFill>
          <p:spPr>
            <a:xfrm>
              <a:off x="4063438" y="5597540"/>
              <a:ext cx="1220400" cy="359420"/>
            </a:xfrm>
            <a:prstGeom prst="rect">
              <a:avLst/>
            </a:prstGeom>
          </p:spPr>
        </p:pic>
        <p:pic>
          <p:nvPicPr>
            <p:cNvPr id="11" name="图片 10"/>
            <p:cNvPicPr>
              <a:picLocks noChangeAspect="1"/>
            </p:cNvPicPr>
            <p:nvPr/>
          </p:nvPicPr>
          <p:blipFill rotWithShape="1">
            <a:blip r:embed="rId9"/>
            <a:srcRect t="45580"/>
            <a:stretch/>
          </p:blipFill>
          <p:spPr>
            <a:xfrm>
              <a:off x="4063438" y="4943161"/>
              <a:ext cx="1221775" cy="664894"/>
            </a:xfrm>
            <a:prstGeom prst="rect">
              <a:avLst/>
            </a:prstGeom>
          </p:spPr>
        </p:pic>
        <p:sp>
          <p:nvSpPr>
            <p:cNvPr id="21" name="文本框 20"/>
            <p:cNvSpPr txBox="1"/>
            <p:nvPr/>
          </p:nvSpPr>
          <p:spPr>
            <a:xfrm>
              <a:off x="4062063" y="5608054"/>
              <a:ext cx="1220400" cy="348905"/>
            </a:xfrm>
            <a:prstGeom prst="rect">
              <a:avLst/>
            </a:prstGeom>
          </p:spPr>
          <p:txBody>
            <a:bodyPr anchor="ctr">
              <a:scene3d>
                <a:camera prst="legacyObliqueTopLeft">
                  <a:rot lat="0" lon="0" rev="0"/>
                </a:camera>
                <a:lightRig rig="legacyFlat1" dir="tl"/>
              </a:scene3d>
            </a:bodyPr>
            <a:lstStyle/>
            <a:p>
              <a:pPr algn="ctr">
                <a:lnSpc>
                  <a:spcPct val="112499"/>
                </a:lnSpc>
              </a:pPr>
              <a:r>
                <a:rPr lang="zh-CN" altLang="zh-CN" sz="1100" kern="100" dirty="0">
                  <a:solidFill>
                    <a:srgbClr val="FFFFFF">
                      <a:alpha val="100000"/>
                    </a:srgbClr>
                  </a:solidFill>
                  <a:ea typeface="CKT Kuaile 2.0 Bold" panose="02010800040101010101" pitchFamily="1" charset="-122"/>
                </a:rPr>
                <a:t>持续发展</a:t>
              </a:r>
              <a:r>
                <a:rPr lang="en-US" altLang="zh-CN" sz="1100" kern="100" dirty="0">
                  <a:solidFill>
                    <a:srgbClr val="FFFFFF">
                      <a:alpha val="100000"/>
                    </a:srgbClr>
                  </a:solidFill>
                  <a:ea typeface="CKT Kuaile 2.0 Bold" panose="02010800040101010101" pitchFamily="1" charset="-122"/>
                </a:rPr>
                <a:t>-</a:t>
              </a:r>
              <a:r>
                <a:rPr lang="zh-CN" altLang="zh-CN" sz="1100" kern="100" dirty="0">
                  <a:solidFill>
                    <a:srgbClr val="FFFFFF">
                      <a:alpha val="100000"/>
                    </a:srgbClr>
                  </a:solidFill>
                  <a:ea typeface="CKT Kuaile 2.0 Bold" panose="02010800040101010101" pitchFamily="1" charset="-122"/>
                </a:rPr>
                <a:t>至今</a:t>
              </a:r>
              <a:endParaRPr sz="1200" kern="100" spc="0" dirty="0">
                <a:solidFill>
                  <a:srgbClr val="FFFFFF">
                    <a:alpha val="100000"/>
                  </a:srgbClr>
                </a:solidFill>
                <a:latin typeface="CKT Kuaile 2.0 Bold" panose="02010800040101010101" pitchFamily="1" charset="-122"/>
                <a:ea typeface="CKT Kuaile 2.0 Bold" panose="02010800040101010101" pitchFamily="1" charset="-122"/>
              </a:endParaRPr>
            </a:p>
          </p:txBody>
        </p:sp>
      </p:grpSp>
      <p:sp>
        <p:nvSpPr>
          <p:cNvPr id="28" name="文本框 27">
            <a:extLst>
              <a:ext uri="{FF2B5EF4-FFF2-40B4-BE49-F238E27FC236}">
                <a16:creationId xmlns:a16="http://schemas.microsoft.com/office/drawing/2014/main" id="{E004D81D-1F39-12B0-3D40-2E1BE02F4367}"/>
              </a:ext>
            </a:extLst>
          </p:cNvPr>
          <p:cNvSpPr txBox="1"/>
          <p:nvPr/>
        </p:nvSpPr>
        <p:spPr>
          <a:xfrm>
            <a:off x="7157950" y="860220"/>
            <a:ext cx="1328376" cy="2697341"/>
          </a:xfrm>
          <a:prstGeom prst="rect">
            <a:avLst/>
          </a:prstGeom>
          <a:noFill/>
        </p:spPr>
        <p:txBody>
          <a:bodyPr wrap="square">
            <a:spAutoFit/>
          </a:bodyPr>
          <a:lstStyle/>
          <a:p>
            <a:pPr algn="just">
              <a:lnSpc>
                <a:spcPts val="1160"/>
              </a:lnSpc>
            </a:pP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承接上海市民政局“老吾老计划”活动项目和长征镇金沙片区日间照料中心孝爱·向阳院项目。“老吾老计划”活动，共</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344</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场次，受益人数</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1730</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人次。日间照料中心孝爱·向阳院，开展了</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92</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场专题活动，内容包括文体娱乐、手工制作、健康讲座等多个方面，吸引</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1019</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人次的老年伙伴参与。同时，为周边居民提供了</a:t>
            </a:r>
            <a:r>
              <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rPr>
              <a:t>1177</a:t>
            </a:r>
            <a:r>
              <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rPr>
              <a:t>人次日常服务，包括医疗讲座、生活护理指导等。</a:t>
            </a:r>
          </a:p>
          <a:p>
            <a:pPr algn="just">
              <a:lnSpc>
                <a:spcPts val="1160"/>
              </a:lnSpc>
            </a:pPr>
            <a:endParaRPr lang="zh-CN" altLang="zh-CN" sz="800" kern="100" dirty="0">
              <a:latin typeface="DengXian Light" panose="02010600030101010101" pitchFamily="2" charset="-122"/>
              <a:ea typeface="DengXian Light" panose="02010600030101010101" pitchFamily="2" charset="-122"/>
              <a:cs typeface="Times New Roman" panose="02020603050405020304" pitchFamily="18" charset="0"/>
            </a:endParaRPr>
          </a:p>
          <a:p>
            <a:pPr marL="0" indent="0" algn="just">
              <a:lnSpc>
                <a:spcPts val="1160"/>
              </a:lnSpc>
              <a:buNone/>
            </a:pPr>
            <a:endParaRPr lang="en-US" altLang="zh-CN" sz="800" kern="100" dirty="0">
              <a:latin typeface="DengXian Light" panose="02010600030101010101" pitchFamily="2" charset="-122"/>
              <a:ea typeface="DengXian Light" panose="02010600030101010101" pitchFamily="2" charset="-122"/>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unioffice Theme">
  <a:themeElements>
    <a:clrScheme name="Office">
      <a:dk1>
        <a:sysClr val="windowText" lastClr="000000"/>
      </a:dk1>
      <a:lt1>
        <a:sysClr val="window" lastClr="FFFFFF"/>
      </a:lt1>
      <a:dk2>
        <a:srgbClr val="44546A"/>
      </a:dk2>
      <a:lt2>
        <a:srgbClr val="E7E7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gs>
            <a:gs pos="50000">
              <a:schemeClr val="phClr"/>
            </a:gs>
          </a:gsLst>
          <a:lin ang="5400000" scaled="0"/>
        </a:gradFill>
        <a:gradFill rotWithShape="1">
          <a:gsLst>
            <a:gs pos="0">
              <a:schemeClr val="phClr"/>
            </a:gs>
            <a:gs pos="50000">
              <a:schemeClr val="phClr"/>
            </a:gs>
          </a:gsLst>
          <a:lin ang="5400000" scaled="0"/>
        </a:gradFill>
      </a:fillStyleLst>
      <a:lnStyleLst>
        <a:ln w="6350" cap="flat" cmpd="sng" algn="ctr"/>
        <a:ln w="12700" cap="flat" cmpd="sng" algn="ctr"/>
        <a:ln w="19050" cap="flat" cmpd="sng" algn="ctr"/>
      </a:lnStyleLst>
      <a:effectStyleLst>
        <a:effectStyle>
          <a:effectLst/>
        </a:effectStyle>
        <a:effectStyle>
          <a:effectLst/>
        </a:effectStyle>
        <a:effectStyle>
          <a:effectLst/>
        </a:effectStyle>
      </a:effectStyleLst>
      <a:bgFillStyleLst>
        <a:solidFill>
          <a:schemeClr val="phClr"/>
        </a:solidFill>
        <a:solidFill>
          <a:schemeClr val="phClr"/>
        </a:solidFill>
        <a:gradFill rotWithShape="1">
          <a:gsLst>
            <a:gs pos="0">
              <a:schemeClr val="phClr"/>
            </a:gs>
            <a:gs pos="50000">
              <a:schemeClr val="ph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1203</Words>
  <Application>Microsoft Macintosh PowerPoint</Application>
  <DocSecurity>0</DocSecurity>
  <PresentationFormat>全屏显示(16:9)</PresentationFormat>
  <Paragraphs>118</Paragraphs>
  <Slides>15</Slides>
  <Notes>1</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15</vt:i4>
      </vt:variant>
    </vt:vector>
  </HeadingPairs>
  <TitlesOfParts>
    <vt:vector size="33" baseType="lpstr">
      <vt:lpstr>等线</vt:lpstr>
      <vt:lpstr>DengXian Light</vt:lpstr>
      <vt:lpstr>Alibaba PuHuiTi H</vt:lpstr>
      <vt:lpstr>Alibaba PuHuiTi M</vt:lpstr>
      <vt:lpstr>Alibaba PuHuiTi R</vt:lpstr>
      <vt:lpstr>Alibaba Sans</vt:lpstr>
      <vt:lpstr>CKT Kuaile 2.0 Bold</vt:lpstr>
      <vt:lpstr>CKTJST</vt:lpstr>
      <vt:lpstr>GEETYPE-XinGothicGB-W4</vt:lpstr>
      <vt:lpstr>GEETYPE-XinGothicGB-W7</vt:lpstr>
      <vt:lpstr>lianmengqiyilushuaizhengruiheit</vt:lpstr>
      <vt:lpstr>Maven Pro Bold</vt:lpstr>
      <vt:lpstr>Noto Sans S Chinese Medium</vt:lpstr>
      <vt:lpstr>Xingkai SC Light</vt:lpstr>
      <vt:lpstr>Arial</vt:lpstr>
      <vt:lpstr>Baloo Thambi 2</vt:lpstr>
      <vt:lpstr>Braggadocio</vt:lpstr>
      <vt:lpstr>unioffice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FoxyUtils ehf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邹 颖琦</cp:lastModifiedBy>
  <cp:revision>4</cp:revision>
  <dcterms:modified xsi:type="dcterms:W3CDTF">2024-06-07T01:32:23Z</dcterms:modified>
</cp:coreProperties>
</file>